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15" r:id="rId4"/>
    <p:sldId id="259" r:id="rId5"/>
    <p:sldId id="316" r:id="rId6"/>
    <p:sldId id="317" r:id="rId7"/>
    <p:sldId id="262" r:id="rId8"/>
    <p:sldId id="318" r:id="rId9"/>
    <p:sldId id="319" r:id="rId10"/>
    <p:sldId id="320" r:id="rId11"/>
    <p:sldId id="321" r:id="rId12"/>
    <p:sldId id="322" r:id="rId13"/>
    <p:sldId id="323" r:id="rId14"/>
    <p:sldId id="324" r:id="rId15"/>
    <p:sldId id="270" r:id="rId16"/>
    <p:sldId id="325" r:id="rId17"/>
    <p:sldId id="272" r:id="rId18"/>
    <p:sldId id="326" r:id="rId19"/>
    <p:sldId id="274" r:id="rId20"/>
    <p:sldId id="327" r:id="rId21"/>
    <p:sldId id="328" r:id="rId22"/>
    <p:sldId id="329" r:id="rId23"/>
    <p:sldId id="330" r:id="rId24"/>
    <p:sldId id="331" r:id="rId25"/>
    <p:sldId id="332" r:id="rId26"/>
    <p:sldId id="281" r:id="rId27"/>
    <p:sldId id="333" r:id="rId28"/>
    <p:sldId id="283" r:id="rId29"/>
    <p:sldId id="334" r:id="rId30"/>
    <p:sldId id="285" r:id="rId31"/>
    <p:sldId id="335" r:id="rId32"/>
    <p:sldId id="336" r:id="rId33"/>
    <p:sldId id="337" r:id="rId34"/>
    <p:sldId id="338" r:id="rId35"/>
    <p:sldId id="339" r:id="rId36"/>
    <p:sldId id="341" r:id="rId37"/>
    <p:sldId id="343" r:id="rId38"/>
    <p:sldId id="340" r:id="rId39"/>
    <p:sldId id="291" r:id="rId40"/>
    <p:sldId id="344" r:id="rId41"/>
    <p:sldId id="293" r:id="rId42"/>
    <p:sldId id="345" r:id="rId43"/>
    <p:sldId id="295" r:id="rId44"/>
    <p:sldId id="346" r:id="rId45"/>
    <p:sldId id="347" r:id="rId46"/>
    <p:sldId id="348" r:id="rId47"/>
    <p:sldId id="349" r:id="rId48"/>
    <p:sldId id="350" r:id="rId49"/>
    <p:sldId id="303" r:id="rId50"/>
    <p:sldId id="304" r:id="rId51"/>
    <p:sldId id="351" r:id="rId52"/>
    <p:sldId id="306" r:id="rId53"/>
    <p:sldId id="308" r:id="rId54"/>
    <p:sldId id="352" r:id="rId55"/>
    <p:sldId id="354" r:id="rId56"/>
    <p:sldId id="356" r:id="rId57"/>
    <p:sldId id="357" r:id="rId58"/>
    <p:sldId id="355" r:id="rId59"/>
    <p:sldId id="358" r:id="rId60"/>
    <p:sldId id="359" r:id="rId61"/>
    <p:sldId id="360" r:id="rId62"/>
    <p:sldId id="314" r:id="rId63"/>
  </p:sldIdLst>
  <p:sldSz cx="10058400" cy="77724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4" autoAdjust="0"/>
    <p:restoredTop sz="94660"/>
  </p:normalViewPr>
  <p:slideViewPr>
    <p:cSldViewPr snapToGrid="0">
      <p:cViewPr varScale="1">
        <p:scale>
          <a:sx n="103" d="100"/>
          <a:sy n="103" d="100"/>
        </p:scale>
        <p:origin x="84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A71489-B898-49B4-B117-76D470471937}"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D4152-5FDB-4820-A506-80B3831F04B7}" type="slidenum">
              <a:rPr lang="en-US" smtClean="0"/>
              <a:t>‹#›</a:t>
            </a:fld>
            <a:endParaRPr lang="en-US"/>
          </a:p>
        </p:txBody>
      </p:sp>
    </p:spTree>
    <p:extLst>
      <p:ext uri="{BB962C8B-B14F-4D97-AF65-F5344CB8AC3E}">
        <p14:creationId xmlns:p14="http://schemas.microsoft.com/office/powerpoint/2010/main" val="81356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A71489-B898-49B4-B117-76D470471937}"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D4152-5FDB-4820-A506-80B3831F04B7}" type="slidenum">
              <a:rPr lang="en-US" smtClean="0"/>
              <a:t>‹#›</a:t>
            </a:fld>
            <a:endParaRPr lang="en-US"/>
          </a:p>
        </p:txBody>
      </p:sp>
    </p:spTree>
    <p:extLst>
      <p:ext uri="{BB962C8B-B14F-4D97-AF65-F5344CB8AC3E}">
        <p14:creationId xmlns:p14="http://schemas.microsoft.com/office/powerpoint/2010/main" val="260182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A71489-B898-49B4-B117-76D470471937}"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D4152-5FDB-4820-A506-80B3831F04B7}" type="slidenum">
              <a:rPr lang="en-US" smtClean="0"/>
              <a:t>‹#›</a:t>
            </a:fld>
            <a:endParaRPr lang="en-US"/>
          </a:p>
        </p:txBody>
      </p:sp>
    </p:spTree>
    <p:extLst>
      <p:ext uri="{BB962C8B-B14F-4D97-AF65-F5344CB8AC3E}">
        <p14:creationId xmlns:p14="http://schemas.microsoft.com/office/powerpoint/2010/main" val="200112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A71489-B898-49B4-B117-76D470471937}"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D4152-5FDB-4820-A506-80B3831F04B7}" type="slidenum">
              <a:rPr lang="en-US" smtClean="0"/>
              <a:t>‹#›</a:t>
            </a:fld>
            <a:endParaRPr lang="en-US"/>
          </a:p>
        </p:txBody>
      </p:sp>
    </p:spTree>
    <p:extLst>
      <p:ext uri="{BB962C8B-B14F-4D97-AF65-F5344CB8AC3E}">
        <p14:creationId xmlns:p14="http://schemas.microsoft.com/office/powerpoint/2010/main" val="4200186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smtClean="0"/>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A71489-B898-49B4-B117-76D470471937}"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D4152-5FDB-4820-A506-80B3831F04B7}" type="slidenum">
              <a:rPr lang="en-US" smtClean="0"/>
              <a:t>‹#›</a:t>
            </a:fld>
            <a:endParaRPr lang="en-US"/>
          </a:p>
        </p:txBody>
      </p:sp>
    </p:spTree>
    <p:extLst>
      <p:ext uri="{BB962C8B-B14F-4D97-AF65-F5344CB8AC3E}">
        <p14:creationId xmlns:p14="http://schemas.microsoft.com/office/powerpoint/2010/main" val="84047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A71489-B898-49B4-B117-76D470471937}"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D4152-5FDB-4820-A506-80B3831F04B7}" type="slidenum">
              <a:rPr lang="en-US" smtClean="0"/>
              <a:t>‹#›</a:t>
            </a:fld>
            <a:endParaRPr lang="en-US"/>
          </a:p>
        </p:txBody>
      </p:sp>
    </p:spTree>
    <p:extLst>
      <p:ext uri="{BB962C8B-B14F-4D97-AF65-F5344CB8AC3E}">
        <p14:creationId xmlns:p14="http://schemas.microsoft.com/office/powerpoint/2010/main" val="404027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A71489-B898-49B4-B117-76D470471937}" type="datetimeFigureOut">
              <a:rPr lang="en-US" smtClean="0"/>
              <a:t>5/18/2020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9D4152-5FDB-4820-A506-80B3831F04B7}" type="slidenum">
              <a:rPr lang="en-US" smtClean="0"/>
              <a:t>‹#›</a:t>
            </a:fld>
            <a:endParaRPr lang="en-US"/>
          </a:p>
        </p:txBody>
      </p:sp>
    </p:spTree>
    <p:extLst>
      <p:ext uri="{BB962C8B-B14F-4D97-AF65-F5344CB8AC3E}">
        <p14:creationId xmlns:p14="http://schemas.microsoft.com/office/powerpoint/2010/main" val="1595421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A71489-B898-49B4-B117-76D470471937}" type="datetimeFigureOut">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9D4152-5FDB-4820-A506-80B3831F04B7}" type="slidenum">
              <a:rPr lang="en-US" smtClean="0"/>
              <a:t>‹#›</a:t>
            </a:fld>
            <a:endParaRPr lang="en-US"/>
          </a:p>
        </p:txBody>
      </p:sp>
    </p:spTree>
    <p:extLst>
      <p:ext uri="{BB962C8B-B14F-4D97-AF65-F5344CB8AC3E}">
        <p14:creationId xmlns:p14="http://schemas.microsoft.com/office/powerpoint/2010/main" val="930471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71489-B898-49B4-B117-76D470471937}" type="datetimeFigureOut">
              <a:rPr lang="en-US" smtClean="0"/>
              <a:t>5/18/2020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D4152-5FDB-4820-A506-80B3831F04B7}" type="slidenum">
              <a:rPr lang="en-US" smtClean="0"/>
              <a:t>‹#›</a:t>
            </a:fld>
            <a:endParaRPr lang="en-US"/>
          </a:p>
        </p:txBody>
      </p:sp>
    </p:spTree>
    <p:extLst>
      <p:ext uri="{BB962C8B-B14F-4D97-AF65-F5344CB8AC3E}">
        <p14:creationId xmlns:p14="http://schemas.microsoft.com/office/powerpoint/2010/main" val="274698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A71489-B898-49B4-B117-76D470471937}"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D4152-5FDB-4820-A506-80B3831F04B7}" type="slidenum">
              <a:rPr lang="en-US" smtClean="0"/>
              <a:t>‹#›</a:t>
            </a:fld>
            <a:endParaRPr lang="en-US"/>
          </a:p>
        </p:txBody>
      </p:sp>
    </p:spTree>
    <p:extLst>
      <p:ext uri="{BB962C8B-B14F-4D97-AF65-F5344CB8AC3E}">
        <p14:creationId xmlns:p14="http://schemas.microsoft.com/office/powerpoint/2010/main" val="14309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smtClean="0"/>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A71489-B898-49B4-B117-76D470471937}"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D4152-5FDB-4820-A506-80B3831F04B7}" type="slidenum">
              <a:rPr lang="en-US" smtClean="0"/>
              <a:t>‹#›</a:t>
            </a:fld>
            <a:endParaRPr lang="en-US"/>
          </a:p>
        </p:txBody>
      </p:sp>
    </p:spTree>
    <p:extLst>
      <p:ext uri="{BB962C8B-B14F-4D97-AF65-F5344CB8AC3E}">
        <p14:creationId xmlns:p14="http://schemas.microsoft.com/office/powerpoint/2010/main" val="1978382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45A71489-B898-49B4-B117-76D470471937}" type="datetimeFigureOut">
              <a:rPr lang="en-US" smtClean="0"/>
              <a:t>5/18/2020</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79D4152-5FDB-4820-A506-80B3831F04B7}" type="slidenum">
              <a:rPr lang="en-US" smtClean="0"/>
              <a:t>‹#›</a:t>
            </a:fld>
            <a:endParaRPr lang="en-US"/>
          </a:p>
        </p:txBody>
      </p:sp>
    </p:spTree>
    <p:extLst>
      <p:ext uri="{BB962C8B-B14F-4D97-AF65-F5344CB8AC3E}">
        <p14:creationId xmlns:p14="http://schemas.microsoft.com/office/powerpoint/2010/main" val="1135181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7fPF4ZdYkqT3QJGD8"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7fPF4ZdYkqT3QJGD8"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7fPF4ZdYkqT3QJGD8"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7fPF4ZdYkqT3QJGD8"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generationgenius.com/videolessons/water-cycle-video-for-kids/" TargetMode="External"/><Relationship Id="rId7" Type="http://schemas.openxmlformats.org/officeDocument/2006/relationships/image" Target="../media/image2.png"/><Relationship Id="rId2" Type="http://schemas.openxmlformats.org/officeDocument/2006/relationships/hyperlink" Target="https://www.cnn.com/2019/08/29/world/human-impact-earth-scn/index.html"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youtu.be/HurK-1rrdb8" TargetMode="External"/><Relationship Id="rId10" Type="http://schemas.openxmlformats.org/officeDocument/2006/relationships/image" Target="../media/image5.png"/><Relationship Id="rId4" Type="http://schemas.openxmlformats.org/officeDocument/2006/relationships/hyperlink" Target="https://youtu.be/fyfN9t_E0w8" TargetMode="Externa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png"/><Relationship Id="rId7" Type="http://schemas.openxmlformats.org/officeDocument/2006/relationships/hyperlink" Target="https://youtu.be/Wcg2liDSvs0"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quizlet.com/_8bhp62?x=1jqt&amp;i=2s8evl"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FQEJoPXXWz1cr6Wn8"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hyperlink" Target="https://youtu.be/B1P5mqloys8"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FQEJoPXXWz1cr6Wn8"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FQEJoPXXWz1cr6Wn8"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FQEJoPXXWz1cr6Wn8"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FQEJoPXXWz1cr6Wn8"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FQEJoPXXWz1cr6Wn8"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marinedebris.noaa.gov/partnerships/marine-debris-tracker" TargetMode="External"/><Relationship Id="rId7" Type="http://schemas.openxmlformats.org/officeDocument/2006/relationships/image" Target="../media/image2.png"/><Relationship Id="rId2" Type="http://schemas.openxmlformats.org/officeDocument/2006/relationships/hyperlink" Target="https://marinedebris.noaa.gov/sites/default/files/publications-files/Did_You_Know_Marine_Debris_Bookmark_Series.pdf"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marinedebris.noaa.gov/understanding-marine-debris-games-and-activities-kids-all-ages" TargetMode="External"/><Relationship Id="rId10" Type="http://schemas.openxmlformats.org/officeDocument/2006/relationships/image" Target="../media/image5.png"/><Relationship Id="rId4" Type="http://schemas.openxmlformats.org/officeDocument/2006/relationships/hyperlink" Target="https://www.epa.gov/students/planet-protectors-activities-kids" TargetMode="External"/><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png"/><Relationship Id="rId7" Type="http://schemas.openxmlformats.org/officeDocument/2006/relationships/hyperlink" Target="https://youtu.be/WKDX221dEn4"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quizlet.com/_8awzch?x=1jqt&amp;i=2s8evl"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79zB1Kxd38f1emNY7"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79zB1Kxd38f1emNY7"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79zB1Kxd38f1emNY7"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79zB1Kxd38f1emNY7"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79zB1Kxd38f1emNY7"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79zB1Kxd38f1emNY7"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youtu.be/l1ahuBI4QFU" TargetMode="External"/><Relationship Id="rId7" Type="http://schemas.openxmlformats.org/officeDocument/2006/relationships/image" Target="../media/image4.png"/><Relationship Id="rId2" Type="http://schemas.openxmlformats.org/officeDocument/2006/relationships/hyperlink" Target="https://sbt.blob.core.windows.net/site-images/create/infographics/psa-example.png"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nbc12.com/2019/09/04/elementary-school-students-build-machine-pull-tiny-pieces-plastic-sand/" TargetMode="External"/><Relationship Id="rId13" Type="http://schemas.openxmlformats.org/officeDocument/2006/relationships/image" Target="../media/image4.png"/><Relationship Id="rId3" Type="http://schemas.openxmlformats.org/officeDocument/2006/relationships/hyperlink" Target="https://blog.marinedebris.noaa.gov/understanding-microplastics-seafood" TargetMode="External"/><Relationship Id="rId7" Type="http://schemas.openxmlformats.org/officeDocument/2006/relationships/hyperlink" Target="https://marinedebris.noaa.gov/sites/default/files/Microplastic%20Marine%20Debris%20Fact%20Sheet.pdf" TargetMode="External"/><Relationship Id="rId12" Type="http://schemas.openxmlformats.org/officeDocument/2006/relationships/image" Target="../media/image3.png"/><Relationship Id="rId2" Type="http://schemas.openxmlformats.org/officeDocument/2006/relationships/hyperlink" Target="https://oceanservice.noaa.gov/facts/microplastics.html" TargetMode="External"/><Relationship Id="rId1" Type="http://schemas.openxmlformats.org/officeDocument/2006/relationships/slideLayout" Target="../slideLayouts/slideLayout2.xml"/><Relationship Id="rId6" Type="http://schemas.openxmlformats.org/officeDocument/2006/relationships/hyperlink" Target="https://youtu.be/Hh1cGaVZL2s" TargetMode="External"/><Relationship Id="rId11" Type="http://schemas.openxmlformats.org/officeDocument/2006/relationships/image" Target="../media/image2.png"/><Relationship Id="rId5" Type="http://schemas.openxmlformats.org/officeDocument/2006/relationships/hyperlink" Target="https://thekidshouldseethis.com/post/ocean-confetti-microplastics" TargetMode="External"/><Relationship Id="rId10" Type="http://schemas.openxmlformats.org/officeDocument/2006/relationships/image" Target="../media/image1.png"/><Relationship Id="rId4" Type="http://schemas.openxmlformats.org/officeDocument/2006/relationships/hyperlink" Target="https://youtu.be/49OJoTsZYO0" TargetMode="External"/><Relationship Id="rId9" Type="http://schemas.openxmlformats.org/officeDocument/2006/relationships/hyperlink" Target="https://youtu.be/P_6EpIW2Ew4" TargetMode="External"/><Relationship Id="rId14"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png"/><Relationship Id="rId7" Type="http://schemas.openxmlformats.org/officeDocument/2006/relationships/hyperlink" Target="https://youtu.be/_bvLbaPSEaw"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quizlet.com/_8ax02l?x=1jqt&amp;i=2s8evl"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quizlet.com/_8bhy7u?x=1jqt&amp;i=2s8evl"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mB4MWoYSiCivBh6MA"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mB4MWoYSiCivBh6MA"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mB4MWoYSiCivBh6MA"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mB4MWoYSiCivBh6MA"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mB4MWoYSiCivBh6MA"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mB4MWoYSiCivBh6MA"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8" Type="http://schemas.openxmlformats.org/officeDocument/2006/relationships/hyperlink" Target="https://youtu.be/jNs28UcjNbk" TargetMode="External"/><Relationship Id="rId3" Type="http://schemas.openxmlformats.org/officeDocument/2006/relationships/image" Target="../media/image2.png"/><Relationship Id="rId7" Type="http://schemas.openxmlformats.org/officeDocument/2006/relationships/hyperlink" Target="https://youtu.be/LMq6FYiF1mo"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water.unl.edu/documents/Stormwater%20Walk%20opt.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jpg"/><Relationship Id="rId7" Type="http://schemas.openxmlformats.org/officeDocument/2006/relationships/image" Target="../media/image4.png"/><Relationship Id="rId2" Type="http://schemas.openxmlformats.org/officeDocument/2006/relationships/hyperlink" Target="https://youtu.be/xkMeiK0fYwA"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quizlet.com/_8b1u4i?x=1jqt&amp;i=2s8evl"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69p9yVfTAEorHqyt8"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69p9yVfTAEorHqyt8"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69p9yVfTAEorHqyt8"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69p9yVfTAEorHqyt8"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69p9yVfTAEorHqyt8"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69p9yVfTAEorHqyt8"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youtu.be/kA3q07paNbE" TargetMode="External"/><Relationship Id="rId7" Type="http://schemas.openxmlformats.org/officeDocument/2006/relationships/image" Target="../media/image1.png"/><Relationship Id="rId2" Type="http://schemas.openxmlformats.org/officeDocument/2006/relationships/hyperlink" Target="https://berecycled.org/" TargetMode="External"/><Relationship Id="rId1" Type="http://schemas.openxmlformats.org/officeDocument/2006/relationships/slideLayout" Target="../slideLayouts/slideLayout2.xml"/><Relationship Id="rId6" Type="http://schemas.openxmlformats.org/officeDocument/2006/relationships/hyperlink" Target="https://soundwaters.org/trash-skimmer/" TargetMode="External"/><Relationship Id="rId11" Type="http://schemas.openxmlformats.org/officeDocument/2006/relationships/image" Target="../media/image5.png"/><Relationship Id="rId5" Type="http://schemas.openxmlformats.org/officeDocument/2006/relationships/hyperlink" Target="https://youtu.be/hdGjiKJsgRk" TargetMode="External"/><Relationship Id="rId10" Type="http://schemas.openxmlformats.org/officeDocument/2006/relationships/image" Target="../media/image4.png"/><Relationship Id="rId4" Type="http://schemas.openxmlformats.org/officeDocument/2006/relationships/hyperlink" Target="https://youtu.be/-1lPTfdb8bI" TargetMode="Externa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7fPF4ZdYkqT3QJGD8"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7fPF4ZdYkqT3QJGD8"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orms.gle/7fPF4ZdYkqT3QJGD8"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0046" y="1625278"/>
            <a:ext cx="8633149" cy="5015036"/>
          </a:xfrm>
        </p:spPr>
        <p:txBody>
          <a:bodyPr>
            <a:normAutofit fontScale="92500"/>
          </a:bodyPr>
          <a:lstStyle/>
          <a:p>
            <a:pPr algn="l"/>
            <a:r>
              <a:rPr lang="en-US" dirty="0"/>
              <a:t> </a:t>
            </a:r>
          </a:p>
          <a:p>
            <a:pPr algn="l"/>
            <a:r>
              <a:rPr lang="en-US" dirty="0">
                <a:latin typeface="+mj-lt"/>
              </a:rPr>
              <a:t>Humans are dependent on all earth systems, which are connected. Discover the positive and negative effects that result from our use of the environment and ways we can mitigate these changes</a:t>
            </a:r>
            <a:r>
              <a:rPr lang="en-US" dirty="0" smtClean="0">
                <a:latin typeface="+mj-lt"/>
              </a:rPr>
              <a:t>.</a:t>
            </a:r>
          </a:p>
          <a:p>
            <a:pPr algn="l"/>
            <a:r>
              <a:rPr lang="en-US" dirty="0" smtClean="0">
                <a:latin typeface="+mj-lt"/>
              </a:rPr>
              <a:t> </a:t>
            </a:r>
          </a:p>
          <a:p>
            <a:pPr algn="l"/>
            <a:r>
              <a:rPr lang="en-US" b="1" i="1" dirty="0" smtClean="0">
                <a:latin typeface="+mj-lt"/>
              </a:rPr>
              <a:t>Lesson Modules</a:t>
            </a:r>
            <a:endParaRPr lang="en-US" b="1" i="1" dirty="0">
              <a:latin typeface="+mj-lt"/>
            </a:endParaRPr>
          </a:p>
          <a:p>
            <a:pPr algn="l"/>
            <a:r>
              <a:rPr lang="en-US" dirty="0">
                <a:latin typeface="+mj-lt"/>
              </a:rPr>
              <a:t>• Earth Systems</a:t>
            </a:r>
          </a:p>
          <a:p>
            <a:pPr algn="l"/>
            <a:r>
              <a:rPr lang="en-US" dirty="0">
                <a:latin typeface="+mj-lt"/>
              </a:rPr>
              <a:t>• Marine Debris</a:t>
            </a:r>
          </a:p>
          <a:p>
            <a:pPr algn="l"/>
            <a:r>
              <a:rPr lang="en-US" dirty="0">
                <a:latin typeface="+mj-lt"/>
              </a:rPr>
              <a:t>• </a:t>
            </a:r>
            <a:r>
              <a:rPr lang="en-US" dirty="0" err="1">
                <a:latin typeface="+mj-lt"/>
              </a:rPr>
              <a:t>Microplastics</a:t>
            </a:r>
            <a:endParaRPr lang="en-US" dirty="0">
              <a:latin typeface="+mj-lt"/>
            </a:endParaRPr>
          </a:p>
          <a:p>
            <a:pPr algn="l"/>
            <a:r>
              <a:rPr lang="en-US" dirty="0">
                <a:latin typeface="+mj-lt"/>
              </a:rPr>
              <a:t>• Water Movement</a:t>
            </a:r>
          </a:p>
          <a:p>
            <a:pPr algn="l"/>
            <a:r>
              <a:rPr lang="en-US" dirty="0">
                <a:latin typeface="+mj-lt"/>
              </a:rPr>
              <a:t>• Resource Management</a:t>
            </a:r>
          </a:p>
        </p:txBody>
      </p:sp>
      <p:sp>
        <p:nvSpPr>
          <p:cNvPr id="6" name="Title 5"/>
          <p:cNvSpPr>
            <a:spLocks noGrp="1"/>
          </p:cNvSpPr>
          <p:nvPr>
            <p:ph type="ctrTitle"/>
          </p:nvPr>
        </p:nvSpPr>
        <p:spPr>
          <a:xfrm>
            <a:off x="920046" y="961053"/>
            <a:ext cx="8149358" cy="1632857"/>
          </a:xfrm>
        </p:spPr>
        <p:txBody>
          <a:bodyPr>
            <a:normAutofit fontScale="90000"/>
          </a:bodyPr>
          <a:lstStyle/>
          <a:p>
            <a:r>
              <a:rPr lang="en-US" sz="5000" b="1" dirty="0"/>
              <a:t>SoundWaters Distance Learning</a:t>
            </a:r>
            <a:r>
              <a:rPr lang="en-US" b="1" dirty="0"/>
              <a:t/>
            </a:r>
            <a:br>
              <a:rPr lang="en-US" b="1" dirty="0"/>
            </a:br>
            <a:r>
              <a:rPr lang="en-US" b="1" dirty="0" smtClean="0"/>
              <a:t>Human Impacts</a:t>
            </a:r>
            <a:br>
              <a:rPr lang="en-US" b="1" dirty="0" smtClean="0"/>
            </a:br>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3" name="Group 12"/>
          <p:cNvGrpSpPr/>
          <p:nvPr/>
        </p:nvGrpSpPr>
        <p:grpSpPr>
          <a:xfrm>
            <a:off x="121055" y="6712710"/>
            <a:ext cx="6400913" cy="1065702"/>
            <a:chOff x="121055" y="6712710"/>
            <a:chExt cx="6400913" cy="1065702"/>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Tree>
    <p:extLst>
      <p:ext uri="{BB962C8B-B14F-4D97-AF65-F5344CB8AC3E}">
        <p14:creationId xmlns:p14="http://schemas.microsoft.com/office/powerpoint/2010/main" val="2983328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Earth Systems Quiz</a:t>
            </a:r>
            <a:r>
              <a:rPr lang="en-US" dirty="0"/>
              <a:t/>
            </a:r>
            <a:br>
              <a:rPr lang="en-US" dirty="0"/>
            </a:br>
            <a:endParaRPr lang="en-US" dirty="0"/>
          </a:p>
        </p:txBody>
      </p:sp>
      <p:sp>
        <p:nvSpPr>
          <p:cNvPr id="4" name="TextBox 3"/>
          <p:cNvSpPr txBox="1"/>
          <p:nvPr/>
        </p:nvSpPr>
        <p:spPr>
          <a:xfrm>
            <a:off x="1061172" y="1968825"/>
            <a:ext cx="7914877" cy="2462213"/>
          </a:xfrm>
          <a:prstGeom prst="rect">
            <a:avLst/>
          </a:prstGeom>
          <a:noFill/>
        </p:spPr>
        <p:txBody>
          <a:bodyPr wrap="square" rtlCol="0">
            <a:spAutoFit/>
          </a:bodyPr>
          <a:lstStyle/>
          <a:p>
            <a:r>
              <a:rPr lang="en-US" sz="2200" dirty="0"/>
              <a:t>Developing an area of land by removing dirt and putting in a road is an example of changing which earth system?</a:t>
            </a:r>
          </a:p>
          <a:p>
            <a:endParaRPr lang="en-US" sz="2200" dirty="0"/>
          </a:p>
          <a:p>
            <a:pPr marL="457200" indent="-457200">
              <a:buFont typeface="+mj-lt"/>
              <a:buAutoNum type="alphaUcPeriod"/>
            </a:pPr>
            <a:r>
              <a:rPr lang="en-US" sz="2200" dirty="0" smtClean="0"/>
              <a:t>Geosphere</a:t>
            </a:r>
            <a:endParaRPr lang="en-US" sz="2200" dirty="0"/>
          </a:p>
          <a:p>
            <a:pPr marL="457200" indent="-457200">
              <a:buFont typeface="+mj-lt"/>
              <a:buAutoNum type="alphaUcPeriod"/>
            </a:pPr>
            <a:r>
              <a:rPr lang="en-US" sz="2200" dirty="0" smtClean="0"/>
              <a:t>Atmosphere</a:t>
            </a:r>
            <a:endParaRPr lang="en-US" sz="2200" dirty="0"/>
          </a:p>
          <a:p>
            <a:pPr marL="457200" indent="-457200">
              <a:buFont typeface="+mj-lt"/>
              <a:buAutoNum type="alphaUcPeriod"/>
            </a:pPr>
            <a:r>
              <a:rPr lang="en-US" sz="2200" dirty="0" smtClean="0"/>
              <a:t>Hydrosphere</a:t>
            </a:r>
            <a:endParaRPr lang="en-US" sz="2200" dirty="0"/>
          </a:p>
          <a:p>
            <a:pPr marL="457200" indent="-457200">
              <a:buFont typeface="+mj-lt"/>
              <a:buAutoNum type="alphaUcPeriod"/>
            </a:pPr>
            <a:r>
              <a:rPr lang="en-US" sz="2200" dirty="0" smtClean="0"/>
              <a:t>Biosphere</a:t>
            </a:r>
            <a:endParaRPr lang="en-US" sz="2200"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74025" y="6972268"/>
            <a:ext cx="3124547" cy="666068"/>
          </a:xfrm>
          <a:prstGeom prst="rect">
            <a:avLst/>
          </a:prstGeom>
        </p:spPr>
      </p:pic>
      <p:grpSp>
        <p:nvGrpSpPr>
          <p:cNvPr id="8" name="Group 7"/>
          <p:cNvGrpSpPr/>
          <p:nvPr/>
        </p:nvGrpSpPr>
        <p:grpSpPr>
          <a:xfrm>
            <a:off x="121055" y="6712710"/>
            <a:ext cx="6400913" cy="1065702"/>
            <a:chOff x="121055" y="6712710"/>
            <a:chExt cx="6400913" cy="1065702"/>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3" name="Rectangle 12"/>
          <p:cNvSpPr/>
          <p:nvPr/>
        </p:nvSpPr>
        <p:spPr>
          <a:xfrm>
            <a:off x="5772869" y="5789380"/>
            <a:ext cx="4024274" cy="1200329"/>
          </a:xfrm>
          <a:prstGeom prst="rect">
            <a:avLst/>
          </a:prstGeom>
        </p:spPr>
        <p:txBody>
          <a:bodyPr wrap="square">
            <a:spAutoFit/>
          </a:bodyPr>
          <a:lstStyle/>
          <a:p>
            <a:pPr algn="ctr"/>
            <a:r>
              <a:rPr lang="en-US" dirty="0" smtClean="0"/>
              <a:t>Take the quiz </a:t>
            </a:r>
            <a:r>
              <a:rPr lang="en-US" dirty="0"/>
              <a:t>online</a:t>
            </a:r>
            <a:r>
              <a:rPr lang="en-US" dirty="0" smtClean="0"/>
              <a:t>:</a:t>
            </a:r>
          </a:p>
          <a:p>
            <a:pPr algn="ctr"/>
            <a:r>
              <a:rPr lang="en-US" dirty="0" smtClean="0">
                <a:hlinkClick r:id="rId7"/>
              </a:rPr>
              <a:t>https</a:t>
            </a:r>
            <a:r>
              <a:rPr lang="en-US" dirty="0">
                <a:hlinkClick r:id="rId7"/>
              </a:rPr>
              <a:t>://</a:t>
            </a:r>
            <a:r>
              <a:rPr lang="en-US" dirty="0" smtClean="0">
                <a:hlinkClick r:id="rId7"/>
              </a:rPr>
              <a:t>forms.gle/7fPF4ZdYkqT3QJGD8</a:t>
            </a:r>
            <a:endParaRPr lang="en-US" dirty="0" smtClean="0"/>
          </a:p>
          <a:p>
            <a:pPr algn="ctr"/>
            <a:endParaRPr lang="en-US" dirty="0" smtClean="0"/>
          </a:p>
          <a:p>
            <a:endParaRPr lang="en-US" dirty="0"/>
          </a:p>
        </p:txBody>
      </p:sp>
    </p:spTree>
    <p:extLst>
      <p:ext uri="{BB962C8B-B14F-4D97-AF65-F5344CB8AC3E}">
        <p14:creationId xmlns:p14="http://schemas.microsoft.com/office/powerpoint/2010/main" val="3303268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a:t>
            </a:r>
            <a:r>
              <a:rPr lang="en-US" sz="3600" b="1" dirty="0"/>
              <a:t>-</a:t>
            </a:r>
            <a:r>
              <a:rPr lang="en-US" sz="3600" b="1" dirty="0" smtClean="0"/>
              <a:t>Earth Systems Quiz</a:t>
            </a:r>
            <a:r>
              <a:rPr lang="en-US" dirty="0"/>
              <a:t/>
            </a:r>
            <a:br>
              <a:rPr lang="en-US" dirty="0"/>
            </a:br>
            <a:endParaRPr lang="en-US" dirty="0"/>
          </a:p>
        </p:txBody>
      </p:sp>
      <p:sp>
        <p:nvSpPr>
          <p:cNvPr id="4" name="TextBox 3"/>
          <p:cNvSpPr txBox="1"/>
          <p:nvPr/>
        </p:nvSpPr>
        <p:spPr>
          <a:xfrm>
            <a:off x="1061172" y="1968825"/>
            <a:ext cx="7914877" cy="1785104"/>
          </a:xfrm>
          <a:prstGeom prst="rect">
            <a:avLst/>
          </a:prstGeom>
          <a:noFill/>
        </p:spPr>
        <p:txBody>
          <a:bodyPr wrap="square" rtlCol="0">
            <a:spAutoFit/>
          </a:bodyPr>
          <a:lstStyle/>
          <a:p>
            <a:r>
              <a:rPr lang="en-US" sz="2200" dirty="0"/>
              <a:t>Which of these materials is NOT part of the atmosphere?</a:t>
            </a:r>
          </a:p>
          <a:p>
            <a:endParaRPr lang="en-US" sz="2200" dirty="0" smtClean="0"/>
          </a:p>
          <a:p>
            <a:pPr marL="457200" indent="-457200">
              <a:buFont typeface="+mj-lt"/>
              <a:buAutoNum type="alphaUcPeriod"/>
            </a:pPr>
            <a:r>
              <a:rPr lang="en-US" sz="2200" dirty="0" smtClean="0"/>
              <a:t>Trees</a:t>
            </a:r>
            <a:endParaRPr lang="en-US" sz="2200" dirty="0"/>
          </a:p>
          <a:p>
            <a:pPr marL="457200" indent="-457200">
              <a:buFont typeface="+mj-lt"/>
              <a:buAutoNum type="alphaUcPeriod"/>
            </a:pPr>
            <a:r>
              <a:rPr lang="en-US" sz="2200" dirty="0"/>
              <a:t>Clouds</a:t>
            </a:r>
          </a:p>
          <a:p>
            <a:pPr marL="457200" indent="-457200">
              <a:buFont typeface="+mj-lt"/>
              <a:buAutoNum type="alphaUcPeriod"/>
            </a:pPr>
            <a:r>
              <a:rPr lang="en-US" sz="2200" dirty="0"/>
              <a:t>Oxygen</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74025" y="6972268"/>
            <a:ext cx="3124547" cy="666068"/>
          </a:xfrm>
          <a:prstGeom prst="rect">
            <a:avLst/>
          </a:prstGeom>
        </p:spPr>
      </p:pic>
      <p:grpSp>
        <p:nvGrpSpPr>
          <p:cNvPr id="8" name="Group 7"/>
          <p:cNvGrpSpPr/>
          <p:nvPr/>
        </p:nvGrpSpPr>
        <p:grpSpPr>
          <a:xfrm>
            <a:off x="121055" y="6712710"/>
            <a:ext cx="6400913" cy="1065702"/>
            <a:chOff x="121055" y="6712710"/>
            <a:chExt cx="6400913" cy="1065702"/>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3" name="Rectangle 12"/>
          <p:cNvSpPr/>
          <p:nvPr/>
        </p:nvSpPr>
        <p:spPr>
          <a:xfrm>
            <a:off x="5772869" y="5789380"/>
            <a:ext cx="4024274" cy="1200329"/>
          </a:xfrm>
          <a:prstGeom prst="rect">
            <a:avLst/>
          </a:prstGeom>
        </p:spPr>
        <p:txBody>
          <a:bodyPr wrap="square">
            <a:spAutoFit/>
          </a:bodyPr>
          <a:lstStyle/>
          <a:p>
            <a:pPr algn="ctr"/>
            <a:r>
              <a:rPr lang="en-US" dirty="0" smtClean="0"/>
              <a:t>Take the quiz </a:t>
            </a:r>
            <a:r>
              <a:rPr lang="en-US" dirty="0"/>
              <a:t>online</a:t>
            </a:r>
            <a:r>
              <a:rPr lang="en-US" dirty="0" smtClean="0"/>
              <a:t>:</a:t>
            </a:r>
          </a:p>
          <a:p>
            <a:pPr algn="ctr"/>
            <a:r>
              <a:rPr lang="en-US" dirty="0" smtClean="0">
                <a:hlinkClick r:id="rId7"/>
              </a:rPr>
              <a:t>https</a:t>
            </a:r>
            <a:r>
              <a:rPr lang="en-US" dirty="0">
                <a:hlinkClick r:id="rId7"/>
              </a:rPr>
              <a:t>://</a:t>
            </a:r>
            <a:r>
              <a:rPr lang="en-US" dirty="0" smtClean="0">
                <a:hlinkClick r:id="rId7"/>
              </a:rPr>
              <a:t>forms.gle/7fPF4ZdYkqT3QJGD8</a:t>
            </a:r>
            <a:endParaRPr lang="en-US" dirty="0" smtClean="0"/>
          </a:p>
          <a:p>
            <a:pPr algn="ctr"/>
            <a:endParaRPr lang="en-US" dirty="0" smtClean="0"/>
          </a:p>
          <a:p>
            <a:endParaRPr lang="en-US" dirty="0"/>
          </a:p>
        </p:txBody>
      </p:sp>
    </p:spTree>
    <p:extLst>
      <p:ext uri="{BB962C8B-B14F-4D97-AF65-F5344CB8AC3E}">
        <p14:creationId xmlns:p14="http://schemas.microsoft.com/office/powerpoint/2010/main" val="3796484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Earth Systems Quiz</a:t>
            </a:r>
            <a:r>
              <a:rPr lang="en-US" dirty="0"/>
              <a:t/>
            </a:r>
            <a:br>
              <a:rPr lang="en-US" dirty="0"/>
            </a:br>
            <a:endParaRPr lang="en-US" dirty="0"/>
          </a:p>
        </p:txBody>
      </p:sp>
      <p:sp>
        <p:nvSpPr>
          <p:cNvPr id="4" name="TextBox 3"/>
          <p:cNvSpPr txBox="1"/>
          <p:nvPr/>
        </p:nvSpPr>
        <p:spPr>
          <a:xfrm>
            <a:off x="1061172" y="1968825"/>
            <a:ext cx="7914877" cy="2123658"/>
          </a:xfrm>
          <a:prstGeom prst="rect">
            <a:avLst/>
          </a:prstGeom>
          <a:noFill/>
        </p:spPr>
        <p:txBody>
          <a:bodyPr wrap="square" rtlCol="0">
            <a:spAutoFit/>
          </a:bodyPr>
          <a:lstStyle/>
          <a:p>
            <a:r>
              <a:rPr lang="en-US" sz="2200" dirty="0"/>
              <a:t>The ozone is found in which earth system?</a:t>
            </a:r>
          </a:p>
          <a:p>
            <a:endParaRPr lang="en-US" sz="2200" dirty="0" smtClean="0"/>
          </a:p>
          <a:p>
            <a:pPr marL="457200" indent="-457200">
              <a:buFont typeface="+mj-lt"/>
              <a:buAutoNum type="alphaUcPeriod"/>
            </a:pPr>
            <a:r>
              <a:rPr lang="en-US" sz="2200" dirty="0" smtClean="0"/>
              <a:t>Geosphere</a:t>
            </a:r>
            <a:endParaRPr lang="en-US" sz="2200" dirty="0"/>
          </a:p>
          <a:p>
            <a:pPr marL="457200" indent="-457200">
              <a:buFont typeface="+mj-lt"/>
              <a:buAutoNum type="alphaUcPeriod"/>
            </a:pPr>
            <a:r>
              <a:rPr lang="en-US" sz="2200" dirty="0"/>
              <a:t>Atmosphere</a:t>
            </a:r>
          </a:p>
          <a:p>
            <a:pPr marL="457200" indent="-457200">
              <a:buFont typeface="+mj-lt"/>
              <a:buAutoNum type="alphaUcPeriod"/>
            </a:pPr>
            <a:r>
              <a:rPr lang="en-US" sz="2200" dirty="0"/>
              <a:t>Hydrosphere</a:t>
            </a:r>
          </a:p>
          <a:p>
            <a:pPr marL="457200" indent="-457200">
              <a:buFont typeface="+mj-lt"/>
              <a:buAutoNum type="alphaUcPeriod"/>
            </a:pPr>
            <a:r>
              <a:rPr lang="en-US" sz="2200" dirty="0"/>
              <a:t>Biosphere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74025" y="6972268"/>
            <a:ext cx="3124547" cy="666068"/>
          </a:xfrm>
          <a:prstGeom prst="rect">
            <a:avLst/>
          </a:prstGeom>
        </p:spPr>
      </p:pic>
      <p:grpSp>
        <p:nvGrpSpPr>
          <p:cNvPr id="8" name="Group 7"/>
          <p:cNvGrpSpPr/>
          <p:nvPr/>
        </p:nvGrpSpPr>
        <p:grpSpPr>
          <a:xfrm>
            <a:off x="121055" y="6712710"/>
            <a:ext cx="6400913" cy="1065702"/>
            <a:chOff x="121055" y="6712710"/>
            <a:chExt cx="6400913" cy="1065702"/>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3" name="Rectangle 12"/>
          <p:cNvSpPr/>
          <p:nvPr/>
        </p:nvSpPr>
        <p:spPr>
          <a:xfrm>
            <a:off x="5772869" y="5789380"/>
            <a:ext cx="4024274" cy="1200329"/>
          </a:xfrm>
          <a:prstGeom prst="rect">
            <a:avLst/>
          </a:prstGeom>
        </p:spPr>
        <p:txBody>
          <a:bodyPr wrap="square">
            <a:spAutoFit/>
          </a:bodyPr>
          <a:lstStyle/>
          <a:p>
            <a:pPr algn="ctr"/>
            <a:r>
              <a:rPr lang="en-US" dirty="0" smtClean="0"/>
              <a:t>Take the quiz </a:t>
            </a:r>
            <a:r>
              <a:rPr lang="en-US" dirty="0"/>
              <a:t>online</a:t>
            </a:r>
            <a:r>
              <a:rPr lang="en-US" dirty="0" smtClean="0"/>
              <a:t>:</a:t>
            </a:r>
          </a:p>
          <a:p>
            <a:pPr algn="ctr"/>
            <a:r>
              <a:rPr lang="en-US" dirty="0" smtClean="0">
                <a:hlinkClick r:id="rId7"/>
              </a:rPr>
              <a:t>https</a:t>
            </a:r>
            <a:r>
              <a:rPr lang="en-US" dirty="0">
                <a:hlinkClick r:id="rId7"/>
              </a:rPr>
              <a:t>://</a:t>
            </a:r>
            <a:r>
              <a:rPr lang="en-US" dirty="0" smtClean="0">
                <a:hlinkClick r:id="rId7"/>
              </a:rPr>
              <a:t>forms.gle/7fPF4ZdYkqT3QJGD8</a:t>
            </a:r>
            <a:endParaRPr lang="en-US" dirty="0" smtClean="0"/>
          </a:p>
          <a:p>
            <a:pPr algn="ctr"/>
            <a:endParaRPr lang="en-US" dirty="0" smtClean="0"/>
          </a:p>
          <a:p>
            <a:endParaRPr lang="en-US" dirty="0"/>
          </a:p>
        </p:txBody>
      </p:sp>
    </p:spTree>
    <p:extLst>
      <p:ext uri="{BB962C8B-B14F-4D97-AF65-F5344CB8AC3E}">
        <p14:creationId xmlns:p14="http://schemas.microsoft.com/office/powerpoint/2010/main" val="2219213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Earth Systems Quiz</a:t>
            </a:r>
            <a:r>
              <a:rPr lang="en-US" dirty="0"/>
              <a:t/>
            </a:r>
            <a:br>
              <a:rPr lang="en-US" dirty="0"/>
            </a:br>
            <a:endParaRPr lang="en-US" dirty="0"/>
          </a:p>
        </p:txBody>
      </p:sp>
      <p:sp>
        <p:nvSpPr>
          <p:cNvPr id="4" name="TextBox 3"/>
          <p:cNvSpPr txBox="1"/>
          <p:nvPr/>
        </p:nvSpPr>
        <p:spPr>
          <a:xfrm>
            <a:off x="1061172" y="1968825"/>
            <a:ext cx="7914877" cy="2123658"/>
          </a:xfrm>
          <a:prstGeom prst="rect">
            <a:avLst/>
          </a:prstGeom>
          <a:noFill/>
        </p:spPr>
        <p:txBody>
          <a:bodyPr wrap="square" rtlCol="0">
            <a:spAutoFit/>
          </a:bodyPr>
          <a:lstStyle/>
          <a:p>
            <a:r>
              <a:rPr lang="en-US" sz="2200" dirty="0"/>
              <a:t>Fresh water is important for life on earth because</a:t>
            </a:r>
          </a:p>
          <a:p>
            <a:endParaRPr lang="en-US" sz="2200" dirty="0" smtClean="0"/>
          </a:p>
          <a:p>
            <a:pPr marL="457200" indent="-457200">
              <a:buFont typeface="+mj-lt"/>
              <a:buAutoNum type="alphaUcPeriod"/>
            </a:pPr>
            <a:r>
              <a:rPr lang="en-US" sz="2200" dirty="0" smtClean="0"/>
              <a:t>All </a:t>
            </a:r>
            <a:r>
              <a:rPr lang="en-US" sz="2200" dirty="0"/>
              <a:t>living things need it or they will not survive</a:t>
            </a:r>
          </a:p>
          <a:p>
            <a:pPr marL="457200" indent="-457200">
              <a:buFont typeface="+mj-lt"/>
              <a:buAutoNum type="alphaUcPeriod"/>
            </a:pPr>
            <a:r>
              <a:rPr lang="en-US" sz="2200" dirty="0"/>
              <a:t>The biosphere needs water</a:t>
            </a:r>
          </a:p>
          <a:p>
            <a:pPr marL="457200" indent="-457200">
              <a:buFont typeface="+mj-lt"/>
              <a:buAutoNum type="alphaUcPeriod"/>
            </a:pPr>
            <a:r>
              <a:rPr lang="en-US" sz="2200" dirty="0"/>
              <a:t>We need water to grow food</a:t>
            </a:r>
          </a:p>
          <a:p>
            <a:pPr marL="457200" indent="-457200">
              <a:buFont typeface="+mj-lt"/>
              <a:buAutoNum type="alphaUcPeriod"/>
            </a:pPr>
            <a:r>
              <a:rPr lang="en-US" sz="2200" dirty="0"/>
              <a:t>All of the above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74025" y="6972268"/>
            <a:ext cx="3124547" cy="666068"/>
          </a:xfrm>
          <a:prstGeom prst="rect">
            <a:avLst/>
          </a:prstGeom>
        </p:spPr>
      </p:pic>
      <p:grpSp>
        <p:nvGrpSpPr>
          <p:cNvPr id="8" name="Group 7"/>
          <p:cNvGrpSpPr/>
          <p:nvPr/>
        </p:nvGrpSpPr>
        <p:grpSpPr>
          <a:xfrm>
            <a:off x="121055" y="6712710"/>
            <a:ext cx="6400913" cy="1065702"/>
            <a:chOff x="121055" y="6712710"/>
            <a:chExt cx="6400913" cy="1065702"/>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3" name="Rectangle 12"/>
          <p:cNvSpPr/>
          <p:nvPr/>
        </p:nvSpPr>
        <p:spPr>
          <a:xfrm>
            <a:off x="5772869" y="5789380"/>
            <a:ext cx="4024274" cy="1200329"/>
          </a:xfrm>
          <a:prstGeom prst="rect">
            <a:avLst/>
          </a:prstGeom>
        </p:spPr>
        <p:txBody>
          <a:bodyPr wrap="square">
            <a:spAutoFit/>
          </a:bodyPr>
          <a:lstStyle/>
          <a:p>
            <a:pPr algn="ctr"/>
            <a:r>
              <a:rPr lang="en-US" dirty="0" smtClean="0"/>
              <a:t>Take the quiz </a:t>
            </a:r>
            <a:r>
              <a:rPr lang="en-US" dirty="0"/>
              <a:t>online</a:t>
            </a:r>
            <a:r>
              <a:rPr lang="en-US" dirty="0" smtClean="0"/>
              <a:t>:</a:t>
            </a:r>
          </a:p>
          <a:p>
            <a:pPr algn="ctr"/>
            <a:r>
              <a:rPr lang="en-US" dirty="0" smtClean="0">
                <a:hlinkClick r:id="rId7"/>
              </a:rPr>
              <a:t>https</a:t>
            </a:r>
            <a:r>
              <a:rPr lang="en-US" dirty="0">
                <a:hlinkClick r:id="rId7"/>
              </a:rPr>
              <a:t>://</a:t>
            </a:r>
            <a:r>
              <a:rPr lang="en-US" dirty="0" smtClean="0">
                <a:hlinkClick r:id="rId7"/>
              </a:rPr>
              <a:t>forms.gle/7fPF4ZdYkqT3QJGD8</a:t>
            </a:r>
            <a:endParaRPr lang="en-US" dirty="0" smtClean="0"/>
          </a:p>
          <a:p>
            <a:pPr algn="ctr"/>
            <a:endParaRPr lang="en-US" dirty="0" smtClean="0"/>
          </a:p>
          <a:p>
            <a:endParaRPr lang="en-US" dirty="0"/>
          </a:p>
        </p:txBody>
      </p:sp>
    </p:spTree>
    <p:extLst>
      <p:ext uri="{BB962C8B-B14F-4D97-AF65-F5344CB8AC3E}">
        <p14:creationId xmlns:p14="http://schemas.microsoft.com/office/powerpoint/2010/main" val="2032482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Learn More - Earth Systems </a:t>
            </a:r>
            <a:r>
              <a:rPr lang="en-US" dirty="0"/>
              <a:t/>
            </a:r>
            <a:br>
              <a:rPr lang="en-US" dirty="0"/>
            </a:br>
            <a:endParaRPr lang="en-US" dirty="0"/>
          </a:p>
        </p:txBody>
      </p:sp>
      <p:sp>
        <p:nvSpPr>
          <p:cNvPr id="4" name="TextBox 3"/>
          <p:cNvSpPr txBox="1"/>
          <p:nvPr/>
        </p:nvSpPr>
        <p:spPr>
          <a:xfrm>
            <a:off x="1061172" y="1968825"/>
            <a:ext cx="8297432" cy="3816429"/>
          </a:xfrm>
          <a:prstGeom prst="rect">
            <a:avLst/>
          </a:prstGeom>
          <a:noFill/>
        </p:spPr>
        <p:txBody>
          <a:bodyPr wrap="square" rtlCol="0">
            <a:spAutoFit/>
          </a:bodyPr>
          <a:lstStyle/>
          <a:p>
            <a:r>
              <a:rPr lang="en-US" dirty="0"/>
              <a:t>Humans have been impacting Earth for thousands of years, study says </a:t>
            </a:r>
            <a:r>
              <a:rPr lang="en-US" dirty="0">
                <a:hlinkClick r:id="rId2"/>
              </a:rPr>
              <a:t>https://</a:t>
            </a:r>
            <a:r>
              <a:rPr lang="en-US" dirty="0" smtClean="0">
                <a:hlinkClick r:id="rId2"/>
              </a:rPr>
              <a:t>www.cnn.com/2019/08/29/world/human-impact-earth-scn/index.html</a:t>
            </a:r>
            <a:endParaRPr lang="en-US" dirty="0" smtClean="0"/>
          </a:p>
          <a:p>
            <a:endParaRPr lang="en-US" dirty="0" smtClean="0">
              <a:hlinkClick r:id="rId3"/>
            </a:endParaRPr>
          </a:p>
          <a:p>
            <a:r>
              <a:rPr lang="en-US" dirty="0" smtClean="0"/>
              <a:t>Water Cycle |Generation Genius</a:t>
            </a:r>
            <a:endParaRPr lang="en-US" dirty="0">
              <a:hlinkClick r:id="rId3"/>
            </a:endParaRPr>
          </a:p>
          <a:p>
            <a:r>
              <a:rPr lang="en-US" dirty="0" smtClean="0">
                <a:hlinkClick r:id="rId3"/>
              </a:rPr>
              <a:t>https</a:t>
            </a:r>
            <a:r>
              <a:rPr lang="en-US" dirty="0">
                <a:hlinkClick r:id="rId3"/>
              </a:rPr>
              <a:t>://www.generationgenius.com/videolessons/water-cycle-video-for-kids</a:t>
            </a:r>
            <a:r>
              <a:rPr lang="en-US" dirty="0" smtClean="0">
                <a:hlinkClick r:id="rId3"/>
              </a:rPr>
              <a:t>/</a:t>
            </a:r>
            <a:endParaRPr lang="en-US" dirty="0" smtClean="0"/>
          </a:p>
          <a:p>
            <a:endParaRPr lang="en-US" dirty="0"/>
          </a:p>
          <a:p>
            <a:r>
              <a:rPr lang="en-US" dirty="0"/>
              <a:t>Learn About Planet Earth - Earth's Atmosphere</a:t>
            </a:r>
            <a:endParaRPr lang="en-US" dirty="0" smtClean="0"/>
          </a:p>
          <a:p>
            <a:r>
              <a:rPr lang="en-US" dirty="0">
                <a:hlinkClick r:id="rId4"/>
              </a:rPr>
              <a:t>https://</a:t>
            </a:r>
            <a:r>
              <a:rPr lang="en-US" dirty="0" smtClean="0">
                <a:hlinkClick r:id="rId4"/>
              </a:rPr>
              <a:t>youtu.be/fyfN9t_E0w8</a:t>
            </a:r>
            <a:endParaRPr lang="en-US" dirty="0" smtClean="0"/>
          </a:p>
          <a:p>
            <a:endParaRPr lang="en-US" dirty="0" smtClean="0"/>
          </a:p>
          <a:p>
            <a:r>
              <a:rPr lang="en-US" dirty="0"/>
              <a:t>Geosphere, Biosphere, Hydrosphere, Atmosphere</a:t>
            </a:r>
            <a:endParaRPr lang="en-US" dirty="0" smtClean="0"/>
          </a:p>
          <a:p>
            <a:r>
              <a:rPr lang="en-US" dirty="0">
                <a:hlinkClick r:id="rId5"/>
              </a:rPr>
              <a:t>https://</a:t>
            </a:r>
            <a:r>
              <a:rPr lang="en-US" dirty="0" smtClean="0">
                <a:hlinkClick r:id="rId5"/>
              </a:rPr>
              <a:t>youtu.be/HurK-1rrdb8</a:t>
            </a:r>
            <a:endParaRPr lang="en-US" dirty="0" smtClean="0"/>
          </a:p>
          <a:p>
            <a:endParaRPr lang="en-US" sz="2200" dirty="0"/>
          </a:p>
          <a:p>
            <a:endParaRPr lang="en-US" sz="2200" dirty="0"/>
          </a:p>
        </p:txBody>
      </p:sp>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4025" y="6972268"/>
            <a:ext cx="3124547" cy="666068"/>
          </a:xfrm>
          <a:prstGeom prst="rect">
            <a:avLst/>
          </a:prstGeom>
        </p:spPr>
      </p:pic>
      <p:grpSp>
        <p:nvGrpSpPr>
          <p:cNvPr id="8" name="Group 7"/>
          <p:cNvGrpSpPr/>
          <p:nvPr/>
        </p:nvGrpSpPr>
        <p:grpSpPr>
          <a:xfrm>
            <a:off x="121055" y="6712710"/>
            <a:ext cx="6400913" cy="1065702"/>
            <a:chOff x="121055" y="6712710"/>
            <a:chExt cx="6400913" cy="1065702"/>
          </a:xfrm>
        </p:grpSpPr>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Tree>
    <p:extLst>
      <p:ext uri="{BB962C8B-B14F-4D97-AF65-F5344CB8AC3E}">
        <p14:creationId xmlns:p14="http://schemas.microsoft.com/office/powerpoint/2010/main" val="3944157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317241"/>
            <a:ext cx="8675370" cy="1502305"/>
          </a:xfrm>
        </p:spPr>
        <p:txBody>
          <a:bodyPr>
            <a:normAutofit/>
          </a:bodyPr>
          <a:lstStyle/>
          <a:p>
            <a:r>
              <a:rPr lang="en-US" sz="4000" dirty="0"/>
              <a:t> </a:t>
            </a:r>
            <a:br>
              <a:rPr lang="en-US" sz="4000" dirty="0"/>
            </a:br>
            <a:r>
              <a:rPr lang="en-US" sz="3600" b="1" dirty="0"/>
              <a:t>Lesson 2: </a:t>
            </a:r>
            <a:r>
              <a:rPr lang="en-US" sz="3600" b="1" dirty="0" smtClean="0"/>
              <a:t>Marine Debris </a:t>
            </a:r>
            <a:endParaRPr lang="en-US" sz="3600" dirty="0"/>
          </a:p>
        </p:txBody>
      </p:sp>
      <p:sp>
        <p:nvSpPr>
          <p:cNvPr id="3" name="Content Placeholder 2"/>
          <p:cNvSpPr>
            <a:spLocks noGrp="1"/>
          </p:cNvSpPr>
          <p:nvPr>
            <p:ph idx="1"/>
          </p:nvPr>
        </p:nvSpPr>
        <p:spPr>
          <a:xfrm>
            <a:off x="700846" y="949368"/>
            <a:ext cx="8675370" cy="4931516"/>
          </a:xfrm>
        </p:spPr>
        <p:txBody>
          <a:bodyPr>
            <a:normAutofit/>
          </a:bodyPr>
          <a:lstStyle/>
          <a:p>
            <a:pPr marL="0" indent="0">
              <a:buNone/>
            </a:pPr>
            <a:r>
              <a:rPr lang="en-US" sz="2400" dirty="0">
                <a:latin typeface="+mj-lt"/>
              </a:rPr>
              <a:t>In this video, you will be learning about marine debris and how it affects the animals in Long Island </a:t>
            </a:r>
            <a:r>
              <a:rPr lang="en-US" sz="2400" dirty="0" smtClean="0">
                <a:latin typeface="+mj-lt"/>
              </a:rPr>
              <a:t>Sound.</a:t>
            </a:r>
            <a:endParaRPr lang="en-US" sz="2400" dirty="0">
              <a:latin typeface="+mj-lt"/>
            </a:endParaRPr>
          </a:p>
          <a:p>
            <a:pPr marL="0" indent="0">
              <a:buNone/>
            </a:pPr>
            <a:endParaRPr lang="en-US" sz="2400" dirty="0" smtClean="0">
              <a:latin typeface="+mj-lt"/>
            </a:endParaRPr>
          </a:p>
          <a:p>
            <a:pPr marL="0" indent="0">
              <a:buNone/>
            </a:pPr>
            <a:endParaRPr lang="en-US" sz="2400" dirty="0">
              <a:latin typeface="+mj-lt"/>
            </a:endParaRPr>
          </a:p>
          <a:p>
            <a:pPr marL="0" indent="0">
              <a:buNone/>
            </a:pPr>
            <a:endParaRPr lang="en-US" sz="2400" dirty="0">
              <a:latin typeface="+mj-lt"/>
            </a:endParaRPr>
          </a:p>
        </p:txBody>
      </p:sp>
      <p:pic>
        <p:nvPicPr>
          <p:cNvPr id="8" name="Picture 7"/>
          <p:cNvPicPr>
            <a:picLocks noChangeAspect="1"/>
          </p:cNvPicPr>
          <p:nvPr/>
        </p:nvPicPr>
        <p:blipFill>
          <a:blip r:embed="rId2"/>
          <a:stretch>
            <a:fillRect/>
          </a:stretch>
        </p:blipFill>
        <p:spPr>
          <a:xfrm>
            <a:off x="6668888" y="6987534"/>
            <a:ext cx="3121423" cy="664522"/>
          </a:xfrm>
          <a:prstGeom prst="rect">
            <a:avLst/>
          </a:prstGeom>
        </p:spPr>
      </p:pic>
      <p:grpSp>
        <p:nvGrpSpPr>
          <p:cNvPr id="9" name="Group 8"/>
          <p:cNvGrpSpPr/>
          <p:nvPr/>
        </p:nvGrpSpPr>
        <p:grpSpPr>
          <a:xfrm>
            <a:off x="121055" y="6712710"/>
            <a:ext cx="6400913" cy="1065702"/>
            <a:chOff x="121055" y="6712710"/>
            <a:chExt cx="6400913" cy="1065702"/>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pic>
        <p:nvPicPr>
          <p:cNvPr id="4" name="Picture 3">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9863" y="2046094"/>
            <a:ext cx="6718921" cy="4113291"/>
          </a:xfrm>
          <a:prstGeom prst="rect">
            <a:avLst/>
          </a:prstGeom>
          <a:ln>
            <a:solidFill>
              <a:srgbClr val="000000"/>
            </a:solidFill>
          </a:ln>
        </p:spPr>
      </p:pic>
      <p:pic>
        <p:nvPicPr>
          <p:cNvPr id="15" name="Picture 14">
            <a:hlinkClick r:id="rId7"/>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946150" y="3029779"/>
            <a:ext cx="3606349" cy="2247619"/>
          </a:xfrm>
          <a:prstGeom prst="rect">
            <a:avLst/>
          </a:prstGeom>
        </p:spPr>
      </p:pic>
      <p:sp>
        <p:nvSpPr>
          <p:cNvPr id="6" name="Rectangle 5"/>
          <p:cNvSpPr/>
          <p:nvPr/>
        </p:nvSpPr>
        <p:spPr>
          <a:xfrm>
            <a:off x="3370907" y="6191071"/>
            <a:ext cx="3018006" cy="646331"/>
          </a:xfrm>
          <a:prstGeom prst="rect">
            <a:avLst/>
          </a:prstGeom>
        </p:spPr>
        <p:txBody>
          <a:bodyPr wrap="none">
            <a:spAutoFit/>
          </a:bodyPr>
          <a:lstStyle/>
          <a:p>
            <a:r>
              <a:rPr lang="en-US" dirty="0">
                <a:hlinkClick r:id="rId7"/>
              </a:rPr>
              <a:t>https://</a:t>
            </a:r>
            <a:r>
              <a:rPr lang="en-US" dirty="0" smtClean="0">
                <a:hlinkClick r:id="rId7"/>
              </a:rPr>
              <a:t>youtu.be/Wcg2liDSvs0</a:t>
            </a:r>
            <a:endParaRPr lang="en-US" dirty="0" smtClean="0"/>
          </a:p>
          <a:p>
            <a:endParaRPr lang="en-US" dirty="0"/>
          </a:p>
        </p:txBody>
      </p:sp>
    </p:spTree>
    <p:extLst>
      <p:ext uri="{BB962C8B-B14F-4D97-AF65-F5344CB8AC3E}">
        <p14:creationId xmlns:p14="http://schemas.microsoft.com/office/powerpoint/2010/main" val="1765900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594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2" name="Title 1"/>
          <p:cNvSpPr>
            <a:spLocks noGrp="1"/>
          </p:cNvSpPr>
          <p:nvPr>
            <p:ph type="title"/>
          </p:nvPr>
        </p:nvSpPr>
        <p:spPr>
          <a:xfrm>
            <a:off x="122347" y="-317241"/>
            <a:ext cx="8675370" cy="1502305"/>
          </a:xfrm>
        </p:spPr>
        <p:txBody>
          <a:bodyPr>
            <a:normAutofit fontScale="90000"/>
          </a:bodyPr>
          <a:lstStyle/>
          <a:p>
            <a:r>
              <a:rPr lang="en-US" sz="4000" dirty="0"/>
              <a:t> </a:t>
            </a:r>
            <a:br>
              <a:rPr lang="en-US" sz="4000" dirty="0"/>
            </a:br>
            <a:r>
              <a:rPr lang="en-US" sz="4000" b="1" dirty="0" smtClean="0"/>
              <a:t>Marine Debris - Vocabulary Words</a:t>
            </a:r>
            <a:r>
              <a:rPr lang="en-US" dirty="0"/>
              <a:t/>
            </a:r>
            <a:br>
              <a:rPr lang="en-US" dirty="0"/>
            </a:br>
            <a:endParaRPr lang="en-US" dirty="0"/>
          </a:p>
        </p:txBody>
      </p:sp>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sp>
        <p:nvSpPr>
          <p:cNvPr id="15" name="Rectangle 14"/>
          <p:cNvSpPr/>
          <p:nvPr/>
        </p:nvSpPr>
        <p:spPr>
          <a:xfrm>
            <a:off x="-290458" y="6280713"/>
            <a:ext cx="10058401" cy="1477328"/>
          </a:xfrm>
          <a:prstGeom prst="rect">
            <a:avLst/>
          </a:prstGeom>
        </p:spPr>
        <p:txBody>
          <a:bodyPr wrap="square">
            <a:spAutoFit/>
          </a:bodyPr>
          <a:lstStyle/>
          <a:p>
            <a:pPr marL="457200" indent="457200" algn="ctr"/>
            <a:r>
              <a:rPr lang="en-US" dirty="0" smtClean="0">
                <a:effectLst/>
                <a:latin typeface="Calibri" panose="020F0502020204030204" pitchFamily="34" charset="0"/>
                <a:ea typeface="Calibri" panose="020F0502020204030204" pitchFamily="34" charset="0"/>
                <a:cs typeface="Times New Roman" panose="02020603050405020304" pitchFamily="18" charset="0"/>
              </a:rPr>
              <a:t>Practice the vocabulary words on </a:t>
            </a:r>
            <a:r>
              <a:rPr lang="en-US" dirty="0" err="1">
                <a:latin typeface="Calibri" panose="020F0502020204030204" pitchFamily="34" charset="0"/>
                <a:ea typeface="Calibri" panose="020F0502020204030204" pitchFamily="34" charset="0"/>
                <a:cs typeface="Times New Roman" panose="02020603050405020304" pitchFamily="18" charset="0"/>
              </a:rPr>
              <a:t>quizlet</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hlinkClick r:id="rId7"/>
              </a:rPr>
              <a:t>https</a:t>
            </a:r>
            <a:r>
              <a:rPr lang="en-US" dirty="0">
                <a:latin typeface="Calibri" panose="020F0502020204030204" pitchFamily="34" charset="0"/>
                <a:ea typeface="Calibri" panose="020F0502020204030204" pitchFamily="34" charset="0"/>
                <a:cs typeface="Times New Roman" panose="02020603050405020304" pitchFamily="18" charset="0"/>
                <a:hlinkClick r:id="rId7"/>
              </a:rPr>
              <a:t>://quizlet.com/_</a:t>
            </a:r>
            <a:r>
              <a:rPr lang="en-US" dirty="0" smtClean="0">
                <a:latin typeface="Calibri" panose="020F0502020204030204" pitchFamily="34" charset="0"/>
                <a:ea typeface="Calibri" panose="020F0502020204030204" pitchFamily="34" charset="0"/>
                <a:cs typeface="Times New Roman" panose="02020603050405020304" pitchFamily="18" charset="0"/>
                <a:hlinkClick r:id="rId7"/>
              </a:rPr>
              <a:t>8bhp62?x=1jqt&amp;i=2s8evl</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lgn="ct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lgn="ct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p>
          <a:p>
            <a:pPr marL="457200" marR="0" indent="457200" algn="ctr">
              <a:spcBef>
                <a:spcPts val="0"/>
              </a:spcBef>
              <a:spcAft>
                <a:spcPts val="0"/>
              </a:spcAft>
            </a:pPr>
            <a:endParaRPr lang="en-US" dirty="0" smtClean="0"/>
          </a:p>
          <a:p>
            <a:pPr marL="457200" marR="0" indent="457200" algn="ctr">
              <a:spcBef>
                <a:spcPts val="0"/>
              </a:spcBef>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423334" y="1004272"/>
            <a:ext cx="9330533" cy="5139869"/>
          </a:xfrm>
          <a:prstGeom prst="rect">
            <a:avLst/>
          </a:prstGeom>
          <a:noFill/>
        </p:spPr>
        <p:txBody>
          <a:bodyPr wrap="square" rtlCol="0">
            <a:spAutoFit/>
          </a:bodyPr>
          <a:lstStyle/>
          <a:p>
            <a:r>
              <a:rPr lang="en-US" sz="2200" b="1" dirty="0">
                <a:latin typeface="+mj-lt"/>
              </a:rPr>
              <a:t>Pollution</a:t>
            </a:r>
            <a:r>
              <a:rPr lang="en-US" sz="2200" dirty="0">
                <a:latin typeface="+mj-lt"/>
              </a:rPr>
              <a:t>: Something that is introduced to the environment that is dirty, unclean or has a harmful effect</a:t>
            </a:r>
          </a:p>
          <a:p>
            <a:endParaRPr lang="en-US" sz="800" dirty="0">
              <a:latin typeface="+mj-lt"/>
            </a:endParaRPr>
          </a:p>
          <a:p>
            <a:r>
              <a:rPr lang="en-US" sz="2200" b="1" dirty="0">
                <a:latin typeface="+mj-lt"/>
              </a:rPr>
              <a:t>Current</a:t>
            </a:r>
            <a:r>
              <a:rPr lang="en-US" sz="2200" dirty="0">
                <a:latin typeface="+mj-lt"/>
              </a:rPr>
              <a:t>: When a body of water or air is moving in a certain direction</a:t>
            </a:r>
          </a:p>
          <a:p>
            <a:endParaRPr lang="en-US" sz="800" dirty="0">
              <a:latin typeface="+mj-lt"/>
            </a:endParaRPr>
          </a:p>
          <a:p>
            <a:r>
              <a:rPr lang="en-US" sz="2200" b="1" dirty="0">
                <a:latin typeface="+mj-lt"/>
              </a:rPr>
              <a:t>Food Chain</a:t>
            </a:r>
            <a:r>
              <a:rPr lang="en-US" sz="2200" dirty="0">
                <a:latin typeface="+mj-lt"/>
              </a:rPr>
              <a:t>: The order in which organisms, or living things, depend on each other for food</a:t>
            </a:r>
          </a:p>
          <a:p>
            <a:endParaRPr lang="en-US" sz="800" dirty="0">
              <a:latin typeface="+mj-lt"/>
            </a:endParaRPr>
          </a:p>
          <a:p>
            <a:r>
              <a:rPr lang="en-US" sz="2200" b="1" dirty="0">
                <a:latin typeface="+mj-lt"/>
              </a:rPr>
              <a:t>Decompose</a:t>
            </a:r>
            <a:r>
              <a:rPr lang="en-US" sz="2200" dirty="0">
                <a:latin typeface="+mj-lt"/>
              </a:rPr>
              <a:t>: To break down into basic elements</a:t>
            </a:r>
          </a:p>
          <a:p>
            <a:endParaRPr lang="en-US" sz="800" dirty="0">
              <a:latin typeface="+mj-lt"/>
            </a:endParaRPr>
          </a:p>
          <a:p>
            <a:r>
              <a:rPr lang="en-US" sz="2200" b="1" dirty="0">
                <a:latin typeface="+mj-lt"/>
              </a:rPr>
              <a:t>Marine</a:t>
            </a:r>
            <a:r>
              <a:rPr lang="en-US" sz="2200" dirty="0">
                <a:latin typeface="+mj-lt"/>
              </a:rPr>
              <a:t>: Found in or produced by the ocean</a:t>
            </a:r>
          </a:p>
          <a:p>
            <a:endParaRPr lang="en-US" sz="800" dirty="0">
              <a:latin typeface="+mj-lt"/>
            </a:endParaRPr>
          </a:p>
          <a:p>
            <a:r>
              <a:rPr lang="en-US" sz="2200" b="1" dirty="0">
                <a:latin typeface="+mj-lt"/>
              </a:rPr>
              <a:t>Debris</a:t>
            </a:r>
            <a:r>
              <a:rPr lang="en-US" sz="2200" dirty="0">
                <a:latin typeface="+mj-lt"/>
              </a:rPr>
              <a:t>: Trash, scattered pieces of waste.</a:t>
            </a:r>
          </a:p>
          <a:p>
            <a:endParaRPr lang="en-US" sz="800" dirty="0">
              <a:latin typeface="+mj-lt"/>
            </a:endParaRPr>
          </a:p>
          <a:p>
            <a:r>
              <a:rPr lang="en-US" sz="2200" b="1" dirty="0">
                <a:latin typeface="+mj-lt"/>
              </a:rPr>
              <a:t>Ocean</a:t>
            </a:r>
            <a:r>
              <a:rPr lang="en-US" sz="2200" dirty="0">
                <a:latin typeface="+mj-lt"/>
              </a:rPr>
              <a:t>: The body of salt water that covers nearly ¾ of the surface of the earth</a:t>
            </a:r>
          </a:p>
          <a:p>
            <a:endParaRPr lang="en-US" sz="800" dirty="0">
              <a:latin typeface="+mj-lt"/>
            </a:endParaRPr>
          </a:p>
          <a:p>
            <a:r>
              <a:rPr lang="en-US" sz="2200" b="1" dirty="0">
                <a:latin typeface="+mj-lt"/>
              </a:rPr>
              <a:t>Plastic</a:t>
            </a:r>
            <a:r>
              <a:rPr lang="en-US" sz="2200" dirty="0">
                <a:latin typeface="+mj-lt"/>
              </a:rPr>
              <a:t>: An artificial substance made from oil and chemicals that can be easily shaped when soft. Plastic is formed into many materials and products.</a:t>
            </a:r>
          </a:p>
          <a:p>
            <a:endParaRPr lang="en-US" sz="800" dirty="0">
              <a:latin typeface="+mj-lt"/>
            </a:endParaRPr>
          </a:p>
          <a:p>
            <a:r>
              <a:rPr lang="en-US" sz="2200" b="1" dirty="0">
                <a:latin typeface="+mj-lt"/>
              </a:rPr>
              <a:t>Litter</a:t>
            </a:r>
            <a:r>
              <a:rPr lang="en-US" sz="2200" dirty="0">
                <a:latin typeface="+mj-lt"/>
              </a:rPr>
              <a:t>: Trash such as plastic, paper, cans, and bottles that are left in a public space</a:t>
            </a:r>
          </a:p>
        </p:txBody>
      </p:sp>
    </p:spTree>
    <p:extLst>
      <p:ext uri="{BB962C8B-B14F-4D97-AF65-F5344CB8AC3E}">
        <p14:creationId xmlns:p14="http://schemas.microsoft.com/office/powerpoint/2010/main" val="1893316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955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Marine Debris Quiz</a:t>
            </a:r>
            <a:r>
              <a:rPr lang="en-US" dirty="0"/>
              <a:t/>
            </a:r>
            <a:br>
              <a:rPr lang="en-US" dirty="0"/>
            </a:br>
            <a:endParaRPr lang="en-US" dirty="0"/>
          </a:p>
        </p:txBody>
      </p:sp>
      <p:sp>
        <p:nvSpPr>
          <p:cNvPr id="4" name="TextBox 3"/>
          <p:cNvSpPr txBox="1"/>
          <p:nvPr/>
        </p:nvSpPr>
        <p:spPr>
          <a:xfrm>
            <a:off x="1105138" y="1605779"/>
            <a:ext cx="8640147" cy="2123658"/>
          </a:xfrm>
          <a:prstGeom prst="rect">
            <a:avLst/>
          </a:prstGeom>
          <a:noFill/>
        </p:spPr>
        <p:txBody>
          <a:bodyPr wrap="square" rtlCol="0">
            <a:spAutoFit/>
          </a:bodyPr>
          <a:lstStyle/>
          <a:p>
            <a:r>
              <a:rPr lang="en-US" sz="2200" dirty="0"/>
              <a:t>What is an example of marine debris</a:t>
            </a:r>
            <a:r>
              <a:rPr lang="en-US" sz="2200" dirty="0" smtClean="0"/>
              <a:t>?</a:t>
            </a:r>
          </a:p>
          <a:p>
            <a:endParaRPr lang="en-US" sz="2200" dirty="0"/>
          </a:p>
          <a:p>
            <a:pPr marL="457200" indent="-457200">
              <a:buFont typeface="+mj-lt"/>
              <a:buAutoNum type="alphaUcPeriod"/>
            </a:pPr>
            <a:r>
              <a:rPr lang="en-US" sz="2200" dirty="0" smtClean="0"/>
              <a:t>Algae</a:t>
            </a:r>
            <a:endParaRPr lang="en-US" sz="2200" dirty="0"/>
          </a:p>
          <a:p>
            <a:pPr marL="457200" indent="-457200">
              <a:buFont typeface="+mj-lt"/>
              <a:buAutoNum type="alphaUcPeriod"/>
            </a:pPr>
            <a:r>
              <a:rPr lang="en-US" sz="2200" dirty="0"/>
              <a:t>Crab molt</a:t>
            </a:r>
          </a:p>
          <a:p>
            <a:pPr marL="457200" indent="-457200">
              <a:buFont typeface="+mj-lt"/>
              <a:buAutoNum type="alphaUcPeriod"/>
            </a:pPr>
            <a:r>
              <a:rPr lang="en-US" sz="2200" dirty="0"/>
              <a:t>Balloon</a:t>
            </a:r>
          </a:p>
          <a:p>
            <a:pPr marL="457200" indent="-457200">
              <a:buFont typeface="+mj-lt"/>
              <a:buAutoNum type="alphaUcPeriod"/>
            </a:pPr>
            <a:r>
              <a:rPr lang="en-US" sz="2200" dirty="0"/>
              <a:t>Plankton</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425212" y="5789380"/>
            <a:ext cx="4371931" cy="923330"/>
          </a:xfrm>
          <a:prstGeom prst="rect">
            <a:avLst/>
          </a:prstGeom>
        </p:spPr>
        <p:txBody>
          <a:bodyPr wrap="square">
            <a:spAutoFit/>
          </a:bodyPr>
          <a:lstStyle/>
          <a:p>
            <a:pPr algn="ctr"/>
            <a:r>
              <a:rPr lang="en-US" dirty="0" smtClean="0"/>
              <a:t>Take the quiz online:</a:t>
            </a:r>
          </a:p>
          <a:p>
            <a:r>
              <a:rPr lang="en-US" dirty="0">
                <a:hlinkClick r:id="rId7"/>
              </a:rPr>
              <a:t>https://</a:t>
            </a:r>
            <a:r>
              <a:rPr lang="en-US" dirty="0" smtClean="0">
                <a:hlinkClick r:id="rId7"/>
              </a:rPr>
              <a:t>forms.gle/FQEJoPXXWz1cr6Wn8</a:t>
            </a:r>
            <a:endParaRPr lang="en-US" dirty="0" smtClean="0"/>
          </a:p>
          <a:p>
            <a:endParaRPr lang="en-US" dirty="0"/>
          </a:p>
        </p:txBody>
      </p:sp>
    </p:spTree>
    <p:extLst>
      <p:ext uri="{BB962C8B-B14F-4D97-AF65-F5344CB8AC3E}">
        <p14:creationId xmlns:p14="http://schemas.microsoft.com/office/powerpoint/2010/main" val="1072624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317241"/>
            <a:ext cx="8675370" cy="1502305"/>
          </a:xfrm>
        </p:spPr>
        <p:txBody>
          <a:bodyPr>
            <a:normAutofit fontScale="90000"/>
          </a:bodyPr>
          <a:lstStyle/>
          <a:p>
            <a:r>
              <a:rPr lang="en-US" sz="4000" dirty="0"/>
              <a:t> </a:t>
            </a:r>
            <a:br>
              <a:rPr lang="en-US" sz="4000" dirty="0"/>
            </a:br>
            <a:r>
              <a:rPr lang="en-US" sz="4000" b="1" dirty="0" smtClean="0"/>
              <a:t>Lesson 1: Earth Systems Overview</a:t>
            </a:r>
            <a:r>
              <a:rPr lang="en-US" sz="4000" dirty="0"/>
              <a:t/>
            </a:r>
            <a:br>
              <a:rPr lang="en-US" sz="4000" dirty="0"/>
            </a:br>
            <a:endParaRPr lang="en-US" sz="4000" dirty="0"/>
          </a:p>
        </p:txBody>
      </p:sp>
      <p:sp>
        <p:nvSpPr>
          <p:cNvPr id="3" name="Content Placeholder 2"/>
          <p:cNvSpPr>
            <a:spLocks noGrp="1"/>
          </p:cNvSpPr>
          <p:nvPr>
            <p:ph idx="1"/>
          </p:nvPr>
        </p:nvSpPr>
        <p:spPr>
          <a:xfrm>
            <a:off x="700846" y="949368"/>
            <a:ext cx="8675370" cy="4931516"/>
          </a:xfrm>
        </p:spPr>
        <p:txBody>
          <a:bodyPr>
            <a:normAutofit/>
          </a:bodyPr>
          <a:lstStyle/>
          <a:p>
            <a:pPr marL="0" indent="0">
              <a:buNone/>
            </a:pPr>
            <a:r>
              <a:rPr lang="en-US" sz="2400" dirty="0">
                <a:latin typeface="+mj-lt"/>
              </a:rPr>
              <a:t>In this video you will learn all about adaptations. This video will be a kickoff to learning </a:t>
            </a:r>
            <a:r>
              <a:rPr lang="en-US" sz="2400" dirty="0" smtClean="0">
                <a:latin typeface="+mj-lt"/>
              </a:rPr>
              <a:t>animal </a:t>
            </a:r>
            <a:r>
              <a:rPr lang="en-US" sz="2400" dirty="0">
                <a:latin typeface="+mj-lt"/>
              </a:rPr>
              <a:t>adaptations all week long</a:t>
            </a:r>
            <a:r>
              <a:rPr lang="en-US" sz="2400" dirty="0" smtClean="0">
                <a:latin typeface="+mj-lt"/>
              </a:rPr>
              <a:t>.</a:t>
            </a:r>
          </a:p>
          <a:p>
            <a:pPr marL="0" indent="0">
              <a:buNone/>
            </a:pPr>
            <a:endParaRPr lang="en-US" sz="2400" dirty="0">
              <a:latin typeface="+mj-lt"/>
            </a:endParaRPr>
          </a:p>
          <a:p>
            <a:pPr marL="0" indent="0">
              <a:buNone/>
            </a:pPr>
            <a:endParaRPr lang="en-US" sz="2400" dirty="0">
              <a:latin typeface="+mj-lt"/>
            </a:endParaRPr>
          </a:p>
        </p:txBody>
      </p:sp>
      <p:pic>
        <p:nvPicPr>
          <p:cNvPr id="8" name="Picture 7"/>
          <p:cNvPicPr>
            <a:picLocks noChangeAspect="1"/>
          </p:cNvPicPr>
          <p:nvPr/>
        </p:nvPicPr>
        <p:blipFill>
          <a:blip r:embed="rId2"/>
          <a:stretch>
            <a:fillRect/>
          </a:stretch>
        </p:blipFill>
        <p:spPr>
          <a:xfrm>
            <a:off x="6668888" y="6987534"/>
            <a:ext cx="3121423" cy="664522"/>
          </a:xfrm>
          <a:prstGeom prst="rect">
            <a:avLst/>
          </a:prstGeom>
        </p:spPr>
      </p:pic>
      <p:grpSp>
        <p:nvGrpSpPr>
          <p:cNvPr id="9" name="Group 8"/>
          <p:cNvGrpSpPr/>
          <p:nvPr/>
        </p:nvGrpSpPr>
        <p:grpSpPr>
          <a:xfrm>
            <a:off x="121055" y="6712710"/>
            <a:ext cx="6400913" cy="1065702"/>
            <a:chOff x="121055" y="6712710"/>
            <a:chExt cx="6400913" cy="1065702"/>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pic>
        <p:nvPicPr>
          <p:cNvPr id="5" name="Picture 4">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7280" y="1810164"/>
            <a:ext cx="7274070" cy="4389120"/>
          </a:xfrm>
          <a:prstGeom prst="rect">
            <a:avLst/>
          </a:prstGeom>
          <a:ln>
            <a:solidFill>
              <a:schemeClr val="tx1"/>
            </a:solidFill>
          </a:ln>
        </p:spPr>
      </p:pic>
      <p:pic>
        <p:nvPicPr>
          <p:cNvPr id="7" name="Picture 6">
            <a:hlinkClick r:id="rId7"/>
          </p:cNvPr>
          <p:cNvPicPr>
            <a:picLocks noChangeAspect="1"/>
          </p:cNvPicPr>
          <p:nvPr/>
        </p:nvPicPr>
        <p:blipFill>
          <a:blip r:embed="rId9"/>
          <a:stretch>
            <a:fillRect/>
          </a:stretch>
        </p:blipFill>
        <p:spPr>
          <a:xfrm>
            <a:off x="3059743" y="3024462"/>
            <a:ext cx="3609145" cy="2249619"/>
          </a:xfrm>
          <a:prstGeom prst="rect">
            <a:avLst/>
          </a:prstGeom>
        </p:spPr>
      </p:pic>
      <p:sp>
        <p:nvSpPr>
          <p:cNvPr id="14" name="Rectangle 13"/>
          <p:cNvSpPr/>
          <p:nvPr/>
        </p:nvSpPr>
        <p:spPr>
          <a:xfrm>
            <a:off x="3487337" y="6259026"/>
            <a:ext cx="3102388" cy="646331"/>
          </a:xfrm>
          <a:prstGeom prst="rect">
            <a:avLst/>
          </a:prstGeom>
        </p:spPr>
        <p:txBody>
          <a:bodyPr wrap="none">
            <a:spAutoFit/>
          </a:bodyPr>
          <a:lstStyle/>
          <a:p>
            <a:r>
              <a:rPr lang="en-US" dirty="0">
                <a:hlinkClick r:id="rId7"/>
              </a:rPr>
              <a:t>https://</a:t>
            </a:r>
            <a:r>
              <a:rPr lang="en-US" dirty="0" smtClean="0">
                <a:hlinkClick r:id="rId7"/>
              </a:rPr>
              <a:t>youtu.be/B1P5mqloys8</a:t>
            </a:r>
            <a:endParaRPr lang="en-US" dirty="0" smtClean="0"/>
          </a:p>
          <a:p>
            <a:endParaRPr lang="en-US" dirty="0"/>
          </a:p>
        </p:txBody>
      </p:sp>
    </p:spTree>
    <p:extLst>
      <p:ext uri="{BB962C8B-B14F-4D97-AF65-F5344CB8AC3E}">
        <p14:creationId xmlns:p14="http://schemas.microsoft.com/office/powerpoint/2010/main" val="2546063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Marine Debris Quiz</a:t>
            </a:r>
            <a:r>
              <a:rPr lang="en-US" dirty="0"/>
              <a:t/>
            </a:r>
            <a:br>
              <a:rPr lang="en-US" dirty="0"/>
            </a:br>
            <a:endParaRPr lang="en-US" dirty="0"/>
          </a:p>
        </p:txBody>
      </p:sp>
      <p:sp>
        <p:nvSpPr>
          <p:cNvPr id="4" name="TextBox 3"/>
          <p:cNvSpPr txBox="1"/>
          <p:nvPr/>
        </p:nvSpPr>
        <p:spPr>
          <a:xfrm>
            <a:off x="1105138" y="1605779"/>
            <a:ext cx="8640147" cy="1785104"/>
          </a:xfrm>
          <a:prstGeom prst="rect">
            <a:avLst/>
          </a:prstGeom>
          <a:noFill/>
        </p:spPr>
        <p:txBody>
          <a:bodyPr wrap="square" rtlCol="0">
            <a:spAutoFit/>
          </a:bodyPr>
          <a:lstStyle/>
          <a:p>
            <a:r>
              <a:rPr lang="en-US" sz="2200" dirty="0"/>
              <a:t>Where does most of the marine debris in Long Island Sound come from?</a:t>
            </a:r>
          </a:p>
          <a:p>
            <a:endParaRPr lang="en-US" sz="2200" dirty="0" smtClean="0"/>
          </a:p>
          <a:p>
            <a:pPr marL="457200" indent="-457200">
              <a:buFont typeface="+mj-lt"/>
              <a:buAutoNum type="alphaUcPeriod"/>
            </a:pPr>
            <a:r>
              <a:rPr lang="en-US" sz="2200" dirty="0" smtClean="0"/>
              <a:t>By </a:t>
            </a:r>
            <a:r>
              <a:rPr lang="en-US" sz="2200" dirty="0"/>
              <a:t>the animals that live there</a:t>
            </a:r>
          </a:p>
          <a:p>
            <a:pPr marL="457200" indent="-457200">
              <a:buFont typeface="+mj-lt"/>
              <a:buAutoNum type="alphaUcPeriod"/>
            </a:pPr>
            <a:r>
              <a:rPr lang="en-US" sz="2200" dirty="0"/>
              <a:t>Thrown overboard by boats</a:t>
            </a:r>
          </a:p>
          <a:p>
            <a:pPr marL="457200" indent="-457200">
              <a:buFont typeface="+mj-lt"/>
              <a:buAutoNum type="alphaUcPeriod"/>
            </a:pPr>
            <a:r>
              <a:rPr lang="en-US" sz="2200" dirty="0"/>
              <a:t>Floats or blown into the water by land</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425212" y="5789380"/>
            <a:ext cx="4371931" cy="923330"/>
          </a:xfrm>
          <a:prstGeom prst="rect">
            <a:avLst/>
          </a:prstGeom>
        </p:spPr>
        <p:txBody>
          <a:bodyPr wrap="square">
            <a:spAutoFit/>
          </a:bodyPr>
          <a:lstStyle/>
          <a:p>
            <a:pPr algn="ctr"/>
            <a:r>
              <a:rPr lang="en-US" dirty="0" smtClean="0"/>
              <a:t>Take the quiz online:</a:t>
            </a:r>
          </a:p>
          <a:p>
            <a:r>
              <a:rPr lang="en-US" dirty="0">
                <a:hlinkClick r:id="rId7"/>
              </a:rPr>
              <a:t>https://</a:t>
            </a:r>
            <a:r>
              <a:rPr lang="en-US" dirty="0" smtClean="0">
                <a:hlinkClick r:id="rId7"/>
              </a:rPr>
              <a:t>forms.gle/FQEJoPXXWz1cr6Wn8</a:t>
            </a:r>
            <a:endParaRPr lang="en-US" dirty="0" smtClean="0"/>
          </a:p>
          <a:p>
            <a:endParaRPr lang="en-US" dirty="0"/>
          </a:p>
        </p:txBody>
      </p:sp>
    </p:spTree>
    <p:extLst>
      <p:ext uri="{BB962C8B-B14F-4D97-AF65-F5344CB8AC3E}">
        <p14:creationId xmlns:p14="http://schemas.microsoft.com/office/powerpoint/2010/main" val="3298534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Marine Debris Quiz</a:t>
            </a:r>
            <a:r>
              <a:rPr lang="en-US" dirty="0"/>
              <a:t/>
            </a:r>
            <a:br>
              <a:rPr lang="en-US" dirty="0"/>
            </a:br>
            <a:endParaRPr lang="en-US" dirty="0"/>
          </a:p>
        </p:txBody>
      </p:sp>
      <p:sp>
        <p:nvSpPr>
          <p:cNvPr id="4" name="TextBox 3"/>
          <p:cNvSpPr txBox="1"/>
          <p:nvPr/>
        </p:nvSpPr>
        <p:spPr>
          <a:xfrm>
            <a:off x="1105138" y="1605779"/>
            <a:ext cx="8640147" cy="1785104"/>
          </a:xfrm>
          <a:prstGeom prst="rect">
            <a:avLst/>
          </a:prstGeom>
          <a:noFill/>
        </p:spPr>
        <p:txBody>
          <a:bodyPr wrap="square" rtlCol="0">
            <a:spAutoFit/>
          </a:bodyPr>
          <a:lstStyle/>
          <a:p>
            <a:r>
              <a:rPr lang="en-US" sz="2200" dirty="0"/>
              <a:t>Why do animals eat plastic?</a:t>
            </a:r>
          </a:p>
          <a:p>
            <a:endParaRPr lang="en-US" sz="2200" dirty="0" smtClean="0"/>
          </a:p>
          <a:p>
            <a:pPr marL="457200" indent="-457200">
              <a:buFont typeface="+mj-lt"/>
              <a:buAutoNum type="alphaUcPeriod"/>
            </a:pPr>
            <a:r>
              <a:rPr lang="en-US" sz="2200" dirty="0" smtClean="0"/>
              <a:t>They </a:t>
            </a:r>
            <a:r>
              <a:rPr lang="en-US" sz="2200" dirty="0"/>
              <a:t>like the taste</a:t>
            </a:r>
          </a:p>
          <a:p>
            <a:pPr marL="457200" indent="-457200">
              <a:buFont typeface="+mj-lt"/>
              <a:buAutoNum type="alphaUcPeriod"/>
            </a:pPr>
            <a:r>
              <a:rPr lang="en-US" sz="2200" dirty="0"/>
              <a:t>Because it is easier than hunting</a:t>
            </a:r>
          </a:p>
          <a:p>
            <a:pPr marL="457200" indent="-457200">
              <a:buFont typeface="+mj-lt"/>
              <a:buAutoNum type="alphaUcPeriod"/>
            </a:pPr>
            <a:r>
              <a:rPr lang="en-US" sz="2200" dirty="0"/>
              <a:t>They mistake it for real food</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425212" y="5789380"/>
            <a:ext cx="4371931" cy="923330"/>
          </a:xfrm>
          <a:prstGeom prst="rect">
            <a:avLst/>
          </a:prstGeom>
        </p:spPr>
        <p:txBody>
          <a:bodyPr wrap="square">
            <a:spAutoFit/>
          </a:bodyPr>
          <a:lstStyle/>
          <a:p>
            <a:pPr algn="ctr"/>
            <a:r>
              <a:rPr lang="en-US" dirty="0" smtClean="0"/>
              <a:t>Take the quiz online:</a:t>
            </a:r>
          </a:p>
          <a:p>
            <a:r>
              <a:rPr lang="en-US" dirty="0">
                <a:hlinkClick r:id="rId7"/>
              </a:rPr>
              <a:t>https://</a:t>
            </a:r>
            <a:r>
              <a:rPr lang="en-US" dirty="0" smtClean="0">
                <a:hlinkClick r:id="rId7"/>
              </a:rPr>
              <a:t>forms.gle/FQEJoPXXWz1cr6Wn8</a:t>
            </a:r>
            <a:endParaRPr lang="en-US" dirty="0" smtClean="0"/>
          </a:p>
          <a:p>
            <a:endParaRPr lang="en-US" dirty="0"/>
          </a:p>
        </p:txBody>
      </p:sp>
    </p:spTree>
    <p:extLst>
      <p:ext uri="{BB962C8B-B14F-4D97-AF65-F5344CB8AC3E}">
        <p14:creationId xmlns:p14="http://schemas.microsoft.com/office/powerpoint/2010/main" val="1941564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Marine Debris Quiz</a:t>
            </a:r>
            <a:r>
              <a:rPr lang="en-US" dirty="0"/>
              <a:t/>
            </a:r>
            <a:br>
              <a:rPr lang="en-US" dirty="0"/>
            </a:br>
            <a:endParaRPr lang="en-US" dirty="0"/>
          </a:p>
        </p:txBody>
      </p:sp>
      <p:sp>
        <p:nvSpPr>
          <p:cNvPr id="4" name="TextBox 3"/>
          <p:cNvSpPr txBox="1"/>
          <p:nvPr/>
        </p:nvSpPr>
        <p:spPr>
          <a:xfrm>
            <a:off x="1105138" y="1605779"/>
            <a:ext cx="8640147" cy="2123658"/>
          </a:xfrm>
          <a:prstGeom prst="rect">
            <a:avLst/>
          </a:prstGeom>
          <a:noFill/>
        </p:spPr>
        <p:txBody>
          <a:bodyPr wrap="square" rtlCol="0">
            <a:spAutoFit/>
          </a:bodyPr>
          <a:lstStyle/>
          <a:p>
            <a:r>
              <a:rPr lang="en-US" sz="2200" dirty="0"/>
              <a:t>In what ways can plastic in the water harm humans?</a:t>
            </a:r>
          </a:p>
          <a:p>
            <a:endParaRPr lang="en-US" sz="2200" dirty="0" smtClean="0"/>
          </a:p>
          <a:p>
            <a:pPr marL="457200" indent="-457200">
              <a:buFont typeface="+mj-lt"/>
              <a:buAutoNum type="alphaUcPeriod"/>
            </a:pPr>
            <a:r>
              <a:rPr lang="en-US" sz="2200" dirty="0" smtClean="0"/>
              <a:t>If </a:t>
            </a:r>
            <a:r>
              <a:rPr lang="en-US" sz="2200" dirty="0"/>
              <a:t>we eat fish that have eaten plastic</a:t>
            </a:r>
          </a:p>
          <a:p>
            <a:pPr marL="457200" indent="-457200">
              <a:buFont typeface="+mj-lt"/>
              <a:buAutoNum type="alphaUcPeriod"/>
            </a:pPr>
            <a:r>
              <a:rPr lang="en-US" sz="2200" dirty="0"/>
              <a:t>We can get tangled in it while swimming</a:t>
            </a:r>
          </a:p>
          <a:p>
            <a:pPr marL="457200" indent="-457200">
              <a:buFont typeface="+mj-lt"/>
              <a:buAutoNum type="alphaUcPeriod"/>
            </a:pPr>
            <a:r>
              <a:rPr lang="en-US" sz="2200" dirty="0"/>
              <a:t>Can damage our property- such as boats</a:t>
            </a:r>
          </a:p>
          <a:p>
            <a:pPr marL="457200" indent="-457200">
              <a:buFont typeface="+mj-lt"/>
              <a:buAutoNum type="alphaUcPeriod"/>
            </a:pPr>
            <a:r>
              <a:rPr lang="en-US" sz="2200" dirty="0"/>
              <a:t>All of the above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425212" y="5789380"/>
            <a:ext cx="4371931" cy="923330"/>
          </a:xfrm>
          <a:prstGeom prst="rect">
            <a:avLst/>
          </a:prstGeom>
        </p:spPr>
        <p:txBody>
          <a:bodyPr wrap="square">
            <a:spAutoFit/>
          </a:bodyPr>
          <a:lstStyle/>
          <a:p>
            <a:pPr algn="ctr"/>
            <a:r>
              <a:rPr lang="en-US" dirty="0" smtClean="0"/>
              <a:t>Take the quiz online:</a:t>
            </a:r>
          </a:p>
          <a:p>
            <a:r>
              <a:rPr lang="en-US" dirty="0">
                <a:hlinkClick r:id="rId7"/>
              </a:rPr>
              <a:t>https://</a:t>
            </a:r>
            <a:r>
              <a:rPr lang="en-US" dirty="0" smtClean="0">
                <a:hlinkClick r:id="rId7"/>
              </a:rPr>
              <a:t>forms.gle/FQEJoPXXWz1cr6Wn8</a:t>
            </a:r>
            <a:endParaRPr lang="en-US" dirty="0" smtClean="0"/>
          </a:p>
          <a:p>
            <a:endParaRPr lang="en-US" dirty="0"/>
          </a:p>
        </p:txBody>
      </p:sp>
    </p:spTree>
    <p:extLst>
      <p:ext uri="{BB962C8B-B14F-4D97-AF65-F5344CB8AC3E}">
        <p14:creationId xmlns:p14="http://schemas.microsoft.com/office/powerpoint/2010/main" val="1443840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Marine Debris Quiz</a:t>
            </a:r>
            <a:r>
              <a:rPr lang="en-US" dirty="0"/>
              <a:t/>
            </a:r>
            <a:br>
              <a:rPr lang="en-US" dirty="0"/>
            </a:br>
            <a:endParaRPr lang="en-US" dirty="0"/>
          </a:p>
        </p:txBody>
      </p:sp>
      <p:sp>
        <p:nvSpPr>
          <p:cNvPr id="4" name="TextBox 3"/>
          <p:cNvSpPr txBox="1"/>
          <p:nvPr/>
        </p:nvSpPr>
        <p:spPr>
          <a:xfrm>
            <a:off x="1105138" y="1605779"/>
            <a:ext cx="8640147" cy="1785104"/>
          </a:xfrm>
          <a:prstGeom prst="rect">
            <a:avLst/>
          </a:prstGeom>
          <a:noFill/>
        </p:spPr>
        <p:txBody>
          <a:bodyPr wrap="square" rtlCol="0">
            <a:spAutoFit/>
          </a:bodyPr>
          <a:lstStyle/>
          <a:p>
            <a:r>
              <a:rPr lang="en-US" sz="2200" dirty="0"/>
              <a:t>True or False: When plastic gets put into the </a:t>
            </a:r>
            <a:r>
              <a:rPr lang="en-US" sz="2200" dirty="0" smtClean="0"/>
              <a:t>water</a:t>
            </a:r>
          </a:p>
          <a:p>
            <a:r>
              <a:rPr lang="en-US" sz="2200" dirty="0" smtClean="0"/>
              <a:t> </a:t>
            </a:r>
            <a:r>
              <a:rPr lang="en-US" sz="2200" dirty="0"/>
              <a:t>it stays in the same spot.</a:t>
            </a:r>
          </a:p>
          <a:p>
            <a:endParaRPr lang="en-US" sz="2200" dirty="0" smtClean="0"/>
          </a:p>
          <a:p>
            <a:pPr marL="457200" indent="-457200">
              <a:buFont typeface="+mj-lt"/>
              <a:buAutoNum type="alphaUcPeriod"/>
            </a:pPr>
            <a:r>
              <a:rPr lang="en-US" sz="2200" dirty="0" smtClean="0"/>
              <a:t>True</a:t>
            </a:r>
            <a:endParaRPr lang="en-US" sz="2200" dirty="0"/>
          </a:p>
          <a:p>
            <a:pPr marL="457200" indent="-457200">
              <a:buFont typeface="+mj-lt"/>
              <a:buAutoNum type="alphaUcPeriod"/>
            </a:pPr>
            <a:r>
              <a:rPr lang="en-US" sz="2200" dirty="0"/>
              <a:t>False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425212" y="5789380"/>
            <a:ext cx="4371931" cy="923330"/>
          </a:xfrm>
          <a:prstGeom prst="rect">
            <a:avLst/>
          </a:prstGeom>
        </p:spPr>
        <p:txBody>
          <a:bodyPr wrap="square">
            <a:spAutoFit/>
          </a:bodyPr>
          <a:lstStyle/>
          <a:p>
            <a:pPr algn="ctr"/>
            <a:r>
              <a:rPr lang="en-US" dirty="0" smtClean="0"/>
              <a:t>Take the quiz online:</a:t>
            </a:r>
          </a:p>
          <a:p>
            <a:r>
              <a:rPr lang="en-US" dirty="0">
                <a:hlinkClick r:id="rId7"/>
              </a:rPr>
              <a:t>https://</a:t>
            </a:r>
            <a:r>
              <a:rPr lang="en-US" dirty="0" smtClean="0">
                <a:hlinkClick r:id="rId7"/>
              </a:rPr>
              <a:t>forms.gle/FQEJoPXXWz1cr6Wn8</a:t>
            </a:r>
            <a:endParaRPr lang="en-US" dirty="0" smtClean="0"/>
          </a:p>
          <a:p>
            <a:endParaRPr lang="en-US" dirty="0"/>
          </a:p>
        </p:txBody>
      </p:sp>
    </p:spTree>
    <p:extLst>
      <p:ext uri="{BB962C8B-B14F-4D97-AF65-F5344CB8AC3E}">
        <p14:creationId xmlns:p14="http://schemas.microsoft.com/office/powerpoint/2010/main" val="516930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Marine Debris Quiz</a:t>
            </a:r>
            <a:r>
              <a:rPr lang="en-US" dirty="0"/>
              <a:t/>
            </a:r>
            <a:br>
              <a:rPr lang="en-US" dirty="0"/>
            </a:br>
            <a:endParaRPr lang="en-US" dirty="0"/>
          </a:p>
        </p:txBody>
      </p:sp>
      <p:sp>
        <p:nvSpPr>
          <p:cNvPr id="4" name="TextBox 3"/>
          <p:cNvSpPr txBox="1"/>
          <p:nvPr/>
        </p:nvSpPr>
        <p:spPr>
          <a:xfrm>
            <a:off x="1105138" y="1605779"/>
            <a:ext cx="8640147" cy="2308324"/>
          </a:xfrm>
          <a:prstGeom prst="rect">
            <a:avLst/>
          </a:prstGeom>
          <a:noFill/>
        </p:spPr>
        <p:txBody>
          <a:bodyPr wrap="square" rtlCol="0">
            <a:spAutoFit/>
          </a:bodyPr>
          <a:lstStyle/>
          <a:p>
            <a:r>
              <a:rPr lang="en-US" sz="2400" dirty="0"/>
              <a:t>What causes plastic to break down?</a:t>
            </a:r>
          </a:p>
          <a:p>
            <a:r>
              <a:rPr lang="en-US" sz="2400" dirty="0"/>
              <a:t> </a:t>
            </a:r>
          </a:p>
          <a:p>
            <a:pPr marL="457200" indent="-457200">
              <a:buFont typeface="+mj-lt"/>
              <a:buAutoNum type="alphaUcPeriod"/>
            </a:pPr>
            <a:r>
              <a:rPr lang="en-US" sz="2400" dirty="0"/>
              <a:t>Sun, wind, waves, animals eating it</a:t>
            </a:r>
          </a:p>
          <a:p>
            <a:pPr marL="457200" indent="-457200">
              <a:buFont typeface="+mj-lt"/>
              <a:buAutoNum type="alphaUcPeriod"/>
            </a:pPr>
            <a:r>
              <a:rPr lang="en-US" sz="2400" dirty="0"/>
              <a:t>Animals only</a:t>
            </a:r>
          </a:p>
          <a:p>
            <a:pPr marL="457200" indent="-457200">
              <a:buFont typeface="+mj-lt"/>
              <a:buAutoNum type="alphaUcPeriod"/>
            </a:pPr>
            <a:r>
              <a:rPr lang="en-US" sz="2400" dirty="0"/>
              <a:t>Waves only</a:t>
            </a:r>
          </a:p>
          <a:p>
            <a:pPr marL="457200" indent="-457200">
              <a:buFont typeface="+mj-lt"/>
              <a:buAutoNum type="alphaUcPeriod"/>
            </a:pPr>
            <a:r>
              <a:rPr lang="en-US" sz="2400" dirty="0"/>
              <a:t>It doesn't break down</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425212" y="5789380"/>
            <a:ext cx="4371931" cy="923330"/>
          </a:xfrm>
          <a:prstGeom prst="rect">
            <a:avLst/>
          </a:prstGeom>
        </p:spPr>
        <p:txBody>
          <a:bodyPr wrap="square">
            <a:spAutoFit/>
          </a:bodyPr>
          <a:lstStyle/>
          <a:p>
            <a:pPr algn="ctr"/>
            <a:r>
              <a:rPr lang="en-US" dirty="0" smtClean="0"/>
              <a:t>Take the quiz online:</a:t>
            </a:r>
          </a:p>
          <a:p>
            <a:r>
              <a:rPr lang="en-US" dirty="0">
                <a:hlinkClick r:id="rId7"/>
              </a:rPr>
              <a:t>https://</a:t>
            </a:r>
            <a:r>
              <a:rPr lang="en-US" dirty="0" smtClean="0">
                <a:hlinkClick r:id="rId7"/>
              </a:rPr>
              <a:t>forms.gle/FQEJoPXXWz1cr6Wn8</a:t>
            </a:r>
            <a:endParaRPr lang="en-US" dirty="0" smtClean="0"/>
          </a:p>
          <a:p>
            <a:endParaRPr lang="en-US" dirty="0"/>
          </a:p>
        </p:txBody>
      </p:sp>
    </p:spTree>
    <p:extLst>
      <p:ext uri="{BB962C8B-B14F-4D97-AF65-F5344CB8AC3E}">
        <p14:creationId xmlns:p14="http://schemas.microsoft.com/office/powerpoint/2010/main" val="750733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383543"/>
          </a:xfrm>
        </p:spPr>
        <p:txBody>
          <a:bodyPr>
            <a:normAutofit fontScale="90000"/>
          </a:bodyPr>
          <a:lstStyle/>
          <a:p>
            <a:r>
              <a:rPr lang="en-US" sz="4000" dirty="0"/>
              <a:t> </a:t>
            </a:r>
            <a:br>
              <a:rPr lang="en-US" sz="4000" dirty="0"/>
            </a:br>
            <a:r>
              <a:rPr lang="en-US" sz="3600" b="1" dirty="0" smtClean="0"/>
              <a:t>Learn More - Marine Debris </a:t>
            </a:r>
            <a:r>
              <a:rPr lang="en-US" dirty="0"/>
              <a:t/>
            </a:r>
            <a:br>
              <a:rPr lang="en-US" dirty="0"/>
            </a:br>
            <a:endParaRPr lang="en-US" dirty="0"/>
          </a:p>
        </p:txBody>
      </p:sp>
      <p:sp>
        <p:nvSpPr>
          <p:cNvPr id="4" name="TextBox 3"/>
          <p:cNvSpPr txBox="1"/>
          <p:nvPr/>
        </p:nvSpPr>
        <p:spPr>
          <a:xfrm>
            <a:off x="1105139" y="1605779"/>
            <a:ext cx="7618984" cy="3970318"/>
          </a:xfrm>
          <a:prstGeom prst="rect">
            <a:avLst/>
          </a:prstGeom>
          <a:noFill/>
        </p:spPr>
        <p:txBody>
          <a:bodyPr wrap="square" rtlCol="0">
            <a:spAutoFit/>
          </a:bodyPr>
          <a:lstStyle/>
          <a:p>
            <a:r>
              <a:rPr lang="en-US" dirty="0"/>
              <a:t>Print your own Marine Debris </a:t>
            </a:r>
            <a:r>
              <a:rPr lang="en-US" dirty="0" smtClean="0"/>
              <a:t>Bookmark</a:t>
            </a:r>
          </a:p>
          <a:p>
            <a:r>
              <a:rPr lang="en-US" dirty="0" smtClean="0">
                <a:hlinkClick r:id="rId2"/>
              </a:rPr>
              <a:t>https://marinedebris.noaa.gov/sites/default/files/publications-files/Did_You_Know_Marine_Debris_Bookmark_Series.pdf</a:t>
            </a:r>
            <a:endParaRPr lang="en-US" dirty="0" smtClean="0"/>
          </a:p>
          <a:p>
            <a:endParaRPr lang="en-US" dirty="0" smtClean="0"/>
          </a:p>
          <a:p>
            <a:r>
              <a:rPr lang="en-US" dirty="0" smtClean="0"/>
              <a:t>Marine Debris Tracker App</a:t>
            </a:r>
          </a:p>
          <a:p>
            <a:r>
              <a:rPr lang="en-US" dirty="0" smtClean="0">
                <a:hlinkClick r:id="rId3"/>
              </a:rPr>
              <a:t>https://marinedebris.noaa.gov/partnerships/marine-debris-tracker</a:t>
            </a:r>
            <a:endParaRPr lang="en-US" dirty="0" smtClean="0"/>
          </a:p>
          <a:p>
            <a:endParaRPr lang="en-US" dirty="0"/>
          </a:p>
          <a:p>
            <a:r>
              <a:rPr lang="en-US" dirty="0"/>
              <a:t>Become part of the EPA’s Planet Protector Club</a:t>
            </a:r>
            <a:r>
              <a:rPr lang="en-US" dirty="0" smtClean="0"/>
              <a:t>!</a:t>
            </a:r>
          </a:p>
          <a:p>
            <a:r>
              <a:rPr lang="en-US" dirty="0">
                <a:hlinkClick r:id="rId4"/>
              </a:rPr>
              <a:t>https://</a:t>
            </a:r>
            <a:r>
              <a:rPr lang="en-US" dirty="0" smtClean="0">
                <a:hlinkClick r:id="rId4"/>
              </a:rPr>
              <a:t>www.epa.gov/students/planet-protectors-activities-kids</a:t>
            </a:r>
            <a:endParaRPr lang="en-US" dirty="0" smtClean="0"/>
          </a:p>
          <a:p>
            <a:endParaRPr lang="en-US" dirty="0"/>
          </a:p>
          <a:p>
            <a:r>
              <a:rPr lang="en-US" dirty="0"/>
              <a:t>Understanding Marine Debris: Games and Activities for Kids of All Ages</a:t>
            </a:r>
          </a:p>
          <a:p>
            <a:r>
              <a:rPr lang="en-US" dirty="0" smtClean="0">
                <a:hlinkClick r:id="rId5"/>
              </a:rPr>
              <a:t>https</a:t>
            </a:r>
            <a:r>
              <a:rPr lang="en-US" dirty="0">
                <a:hlinkClick r:id="rId5"/>
              </a:rPr>
              <a:t>://</a:t>
            </a:r>
            <a:r>
              <a:rPr lang="en-US" dirty="0" smtClean="0">
                <a:hlinkClick r:id="rId5"/>
              </a:rPr>
              <a:t>marinedebris.noaa.gov/understanding-marine-debris-games-and-activities-kids-all-ages</a:t>
            </a:r>
            <a:endParaRPr lang="en-US" dirty="0" smtClean="0"/>
          </a:p>
          <a:p>
            <a:endParaRPr lang="en-US" dirty="0"/>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Tree>
    <p:extLst>
      <p:ext uri="{BB962C8B-B14F-4D97-AF65-F5344CB8AC3E}">
        <p14:creationId xmlns:p14="http://schemas.microsoft.com/office/powerpoint/2010/main" val="1594539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55" y="-533514"/>
            <a:ext cx="8675370" cy="1502305"/>
          </a:xfrm>
        </p:spPr>
        <p:txBody>
          <a:bodyPr>
            <a:normAutofit/>
          </a:bodyPr>
          <a:lstStyle/>
          <a:p>
            <a:r>
              <a:rPr lang="en-US" sz="4000" dirty="0"/>
              <a:t> </a:t>
            </a:r>
            <a:br>
              <a:rPr lang="en-US" sz="4000" dirty="0"/>
            </a:br>
            <a:r>
              <a:rPr lang="en-US" sz="3600" b="1" dirty="0"/>
              <a:t>Lesson </a:t>
            </a:r>
            <a:r>
              <a:rPr lang="en-US" sz="3600" b="1" dirty="0" smtClean="0"/>
              <a:t>3</a:t>
            </a:r>
            <a:r>
              <a:rPr lang="en-US" sz="3600" b="1" dirty="0"/>
              <a:t>: </a:t>
            </a:r>
            <a:r>
              <a:rPr lang="en-US" sz="3600" b="1" dirty="0" err="1" smtClean="0"/>
              <a:t>Microplastics</a:t>
            </a:r>
            <a:endParaRPr lang="en-US" sz="3600" dirty="0"/>
          </a:p>
        </p:txBody>
      </p:sp>
      <p:sp>
        <p:nvSpPr>
          <p:cNvPr id="3" name="Content Placeholder 2"/>
          <p:cNvSpPr>
            <a:spLocks noGrp="1"/>
          </p:cNvSpPr>
          <p:nvPr>
            <p:ph idx="1"/>
          </p:nvPr>
        </p:nvSpPr>
        <p:spPr>
          <a:xfrm>
            <a:off x="745321" y="774373"/>
            <a:ext cx="8675370" cy="4931516"/>
          </a:xfrm>
        </p:spPr>
        <p:txBody>
          <a:bodyPr>
            <a:normAutofit/>
          </a:bodyPr>
          <a:lstStyle/>
          <a:p>
            <a:pPr marL="0" indent="0" algn="ctr">
              <a:buNone/>
            </a:pPr>
            <a:r>
              <a:rPr lang="en-US" sz="2400" dirty="0">
                <a:latin typeface="+mj-lt"/>
              </a:rPr>
              <a:t> In this video you will be learning about a type of </a:t>
            </a:r>
            <a:endParaRPr lang="en-US" sz="2400" dirty="0" smtClean="0">
              <a:latin typeface="+mj-lt"/>
            </a:endParaRPr>
          </a:p>
          <a:p>
            <a:pPr marL="0" indent="0" algn="ctr">
              <a:buNone/>
            </a:pPr>
            <a:r>
              <a:rPr lang="en-US" sz="2400" dirty="0" smtClean="0">
                <a:latin typeface="+mj-lt"/>
              </a:rPr>
              <a:t>pollution </a:t>
            </a:r>
            <a:r>
              <a:rPr lang="en-US" sz="2400" dirty="0">
                <a:latin typeface="+mj-lt"/>
              </a:rPr>
              <a:t>known as </a:t>
            </a:r>
            <a:r>
              <a:rPr lang="en-US" sz="2400" dirty="0" err="1" smtClean="0">
                <a:latin typeface="+mj-lt"/>
              </a:rPr>
              <a:t>microplastics</a:t>
            </a:r>
            <a:r>
              <a:rPr lang="en-US" sz="2400" dirty="0" smtClean="0">
                <a:latin typeface="+mj-lt"/>
              </a:rPr>
              <a:t>.</a:t>
            </a:r>
            <a:endParaRPr lang="en-US" sz="2400" dirty="0">
              <a:latin typeface="+mj-lt"/>
            </a:endParaRPr>
          </a:p>
          <a:p>
            <a:pPr marL="0" indent="0">
              <a:buNone/>
            </a:pPr>
            <a:endParaRPr lang="en-US" sz="2400" dirty="0">
              <a:latin typeface="+mj-lt"/>
            </a:endParaRPr>
          </a:p>
          <a:p>
            <a:pPr marL="0" indent="0">
              <a:buNone/>
            </a:pPr>
            <a:endParaRPr lang="en-US" sz="2400" dirty="0">
              <a:latin typeface="+mj-lt"/>
            </a:endParaRPr>
          </a:p>
        </p:txBody>
      </p:sp>
      <p:pic>
        <p:nvPicPr>
          <p:cNvPr id="8" name="Picture 7"/>
          <p:cNvPicPr>
            <a:picLocks noChangeAspect="1"/>
          </p:cNvPicPr>
          <p:nvPr/>
        </p:nvPicPr>
        <p:blipFill>
          <a:blip r:embed="rId2"/>
          <a:stretch>
            <a:fillRect/>
          </a:stretch>
        </p:blipFill>
        <p:spPr>
          <a:xfrm>
            <a:off x="6668888" y="6987534"/>
            <a:ext cx="3121423" cy="664522"/>
          </a:xfrm>
          <a:prstGeom prst="rect">
            <a:avLst/>
          </a:prstGeom>
        </p:spPr>
      </p:pic>
      <p:grpSp>
        <p:nvGrpSpPr>
          <p:cNvPr id="9" name="Group 8"/>
          <p:cNvGrpSpPr/>
          <p:nvPr/>
        </p:nvGrpSpPr>
        <p:grpSpPr>
          <a:xfrm>
            <a:off x="121055" y="6712710"/>
            <a:ext cx="6400913" cy="1065702"/>
            <a:chOff x="121055" y="6712710"/>
            <a:chExt cx="6400913" cy="1065702"/>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pic>
        <p:nvPicPr>
          <p:cNvPr id="6" name="Picture 5">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69914" y="1819471"/>
            <a:ext cx="6733413" cy="4280410"/>
          </a:xfrm>
          <a:prstGeom prst="rect">
            <a:avLst/>
          </a:prstGeom>
          <a:ln>
            <a:solidFill>
              <a:schemeClr val="tx1"/>
            </a:solidFill>
          </a:ln>
        </p:spPr>
      </p:pic>
      <p:pic>
        <p:nvPicPr>
          <p:cNvPr id="15" name="Picture 14">
            <a:hlinkClick r:id="rId7"/>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433445" y="2925449"/>
            <a:ext cx="3606349" cy="2247619"/>
          </a:xfrm>
          <a:prstGeom prst="rect">
            <a:avLst/>
          </a:prstGeom>
        </p:spPr>
      </p:pic>
      <p:sp>
        <p:nvSpPr>
          <p:cNvPr id="7" name="Rectangle 6"/>
          <p:cNvSpPr/>
          <p:nvPr/>
        </p:nvSpPr>
        <p:spPr>
          <a:xfrm>
            <a:off x="3614155" y="6174375"/>
            <a:ext cx="3244927" cy="646331"/>
          </a:xfrm>
          <a:prstGeom prst="rect">
            <a:avLst/>
          </a:prstGeom>
        </p:spPr>
        <p:txBody>
          <a:bodyPr wrap="none">
            <a:spAutoFit/>
          </a:bodyPr>
          <a:lstStyle/>
          <a:p>
            <a:r>
              <a:rPr lang="en-US" dirty="0">
                <a:hlinkClick r:id="rId7"/>
              </a:rPr>
              <a:t>https://</a:t>
            </a:r>
            <a:r>
              <a:rPr lang="en-US" dirty="0" smtClean="0">
                <a:hlinkClick r:id="rId7"/>
              </a:rPr>
              <a:t>youtu.be/WKDX221dEn4</a:t>
            </a:r>
            <a:endParaRPr lang="en-US" dirty="0" smtClean="0"/>
          </a:p>
          <a:p>
            <a:endParaRPr lang="en-US" dirty="0"/>
          </a:p>
        </p:txBody>
      </p:sp>
    </p:spTree>
    <p:extLst>
      <p:ext uri="{BB962C8B-B14F-4D97-AF65-F5344CB8AC3E}">
        <p14:creationId xmlns:p14="http://schemas.microsoft.com/office/powerpoint/2010/main" val="23509683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959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2" name="Title 1"/>
          <p:cNvSpPr>
            <a:spLocks noGrp="1"/>
          </p:cNvSpPr>
          <p:nvPr>
            <p:ph type="title"/>
          </p:nvPr>
        </p:nvSpPr>
        <p:spPr>
          <a:xfrm>
            <a:off x="122347" y="-317241"/>
            <a:ext cx="8675370" cy="1502305"/>
          </a:xfrm>
        </p:spPr>
        <p:txBody>
          <a:bodyPr>
            <a:normAutofit fontScale="90000"/>
          </a:bodyPr>
          <a:lstStyle/>
          <a:p>
            <a:r>
              <a:rPr lang="en-US" sz="4000" dirty="0"/>
              <a:t> </a:t>
            </a:r>
            <a:br>
              <a:rPr lang="en-US" sz="4000" dirty="0"/>
            </a:br>
            <a:r>
              <a:rPr lang="en-US" sz="4000" b="1" dirty="0" err="1" smtClean="0"/>
              <a:t>Microplastics</a:t>
            </a:r>
            <a:r>
              <a:rPr lang="en-US" sz="4000" b="1" dirty="0" smtClean="0"/>
              <a:t>- Vocabulary Words</a:t>
            </a:r>
            <a:r>
              <a:rPr lang="en-US" dirty="0"/>
              <a:t/>
            </a:r>
            <a:br>
              <a:rPr lang="en-US" dirty="0"/>
            </a:br>
            <a:endParaRPr lang="en-US" dirty="0"/>
          </a:p>
        </p:txBody>
      </p:sp>
      <p:sp>
        <p:nvSpPr>
          <p:cNvPr id="3" name="Content Placeholder 2"/>
          <p:cNvSpPr>
            <a:spLocks noGrp="1"/>
          </p:cNvSpPr>
          <p:nvPr>
            <p:ph idx="1"/>
          </p:nvPr>
        </p:nvSpPr>
        <p:spPr>
          <a:xfrm>
            <a:off x="745321" y="1185064"/>
            <a:ext cx="8675370" cy="4931516"/>
          </a:xfrm>
        </p:spPr>
        <p:txBody>
          <a:bodyPr>
            <a:noAutofit/>
          </a:bodyPr>
          <a:lstStyle/>
          <a:p>
            <a:pPr marL="0" indent="0">
              <a:lnSpc>
                <a:spcPct val="100000"/>
              </a:lnSpc>
              <a:spcBef>
                <a:spcPts val="0"/>
              </a:spcBef>
              <a:buNone/>
            </a:pPr>
            <a:r>
              <a:rPr lang="en-US" sz="2200" b="1" dirty="0">
                <a:latin typeface="+mj-lt"/>
              </a:rPr>
              <a:t>Pollution: </a:t>
            </a:r>
            <a:r>
              <a:rPr lang="en-US" sz="2200" dirty="0">
                <a:latin typeface="+mj-lt"/>
              </a:rPr>
              <a:t>When the environment is contaminated, or dirtied, by harmful substances</a:t>
            </a:r>
          </a:p>
          <a:p>
            <a:pPr marL="0" indent="0">
              <a:lnSpc>
                <a:spcPct val="100000"/>
              </a:lnSpc>
              <a:spcBef>
                <a:spcPts val="0"/>
              </a:spcBef>
              <a:buNone/>
            </a:pPr>
            <a:endParaRPr lang="en-US" sz="800" b="1" dirty="0">
              <a:latin typeface="+mj-lt"/>
            </a:endParaRPr>
          </a:p>
          <a:p>
            <a:pPr marL="0" indent="0">
              <a:lnSpc>
                <a:spcPct val="100000"/>
              </a:lnSpc>
              <a:spcBef>
                <a:spcPts val="0"/>
              </a:spcBef>
              <a:buNone/>
            </a:pPr>
            <a:r>
              <a:rPr lang="en-US" sz="2200" b="1" dirty="0" err="1">
                <a:latin typeface="+mj-lt"/>
              </a:rPr>
              <a:t>Microplastic</a:t>
            </a:r>
            <a:r>
              <a:rPr lang="en-US" sz="2200" b="1" dirty="0">
                <a:latin typeface="+mj-lt"/>
              </a:rPr>
              <a:t>: </a:t>
            </a:r>
            <a:r>
              <a:rPr lang="en-US" sz="2200" dirty="0">
                <a:latin typeface="+mj-lt"/>
              </a:rPr>
              <a:t>Pieces of plastic that are smaller than 5 millimeters in size. They come from a variety of sources</a:t>
            </a:r>
          </a:p>
          <a:p>
            <a:pPr marL="0" indent="0">
              <a:lnSpc>
                <a:spcPct val="100000"/>
              </a:lnSpc>
              <a:spcBef>
                <a:spcPts val="0"/>
              </a:spcBef>
              <a:buNone/>
            </a:pPr>
            <a:endParaRPr lang="en-US" sz="800" b="1" dirty="0">
              <a:latin typeface="+mj-lt"/>
            </a:endParaRPr>
          </a:p>
          <a:p>
            <a:pPr marL="0" indent="0">
              <a:lnSpc>
                <a:spcPct val="100000"/>
              </a:lnSpc>
              <a:spcBef>
                <a:spcPts val="0"/>
              </a:spcBef>
              <a:buNone/>
            </a:pPr>
            <a:r>
              <a:rPr lang="en-US" sz="2200" b="1" dirty="0">
                <a:latin typeface="+mj-lt"/>
              </a:rPr>
              <a:t>Degrade</a:t>
            </a:r>
            <a:r>
              <a:rPr lang="en-US" sz="2200" dirty="0">
                <a:latin typeface="+mj-lt"/>
              </a:rPr>
              <a:t>: To break down into something smaller</a:t>
            </a:r>
          </a:p>
          <a:p>
            <a:pPr marL="0" indent="0">
              <a:lnSpc>
                <a:spcPct val="100000"/>
              </a:lnSpc>
              <a:spcBef>
                <a:spcPts val="0"/>
              </a:spcBef>
              <a:buNone/>
            </a:pPr>
            <a:endParaRPr lang="en-US" sz="800" b="1" dirty="0">
              <a:latin typeface="+mj-lt"/>
            </a:endParaRPr>
          </a:p>
          <a:p>
            <a:pPr marL="0" indent="0">
              <a:lnSpc>
                <a:spcPct val="100000"/>
              </a:lnSpc>
              <a:spcBef>
                <a:spcPts val="0"/>
              </a:spcBef>
              <a:buNone/>
            </a:pPr>
            <a:r>
              <a:rPr lang="en-US" sz="2200" b="1" dirty="0" err="1">
                <a:latin typeface="+mj-lt"/>
              </a:rPr>
              <a:t>Microbead</a:t>
            </a:r>
            <a:r>
              <a:rPr lang="en-US" sz="2200" dirty="0">
                <a:latin typeface="+mj-lt"/>
              </a:rPr>
              <a:t>: An extremely small piece of plastic used in products such as toothpaste and face wash</a:t>
            </a:r>
          </a:p>
          <a:p>
            <a:pPr marL="0" indent="0">
              <a:lnSpc>
                <a:spcPct val="100000"/>
              </a:lnSpc>
              <a:spcBef>
                <a:spcPts val="0"/>
              </a:spcBef>
              <a:buNone/>
            </a:pPr>
            <a:endParaRPr lang="en-US" sz="800" dirty="0">
              <a:latin typeface="+mj-lt"/>
            </a:endParaRPr>
          </a:p>
          <a:p>
            <a:pPr marL="0" indent="0">
              <a:lnSpc>
                <a:spcPct val="100000"/>
              </a:lnSpc>
              <a:spcBef>
                <a:spcPts val="0"/>
              </a:spcBef>
              <a:buNone/>
            </a:pPr>
            <a:r>
              <a:rPr lang="en-US" sz="2200" b="1" dirty="0">
                <a:latin typeface="+mj-lt"/>
              </a:rPr>
              <a:t>Microfiber</a:t>
            </a:r>
            <a:r>
              <a:rPr lang="en-US" sz="2200" dirty="0">
                <a:latin typeface="+mj-lt"/>
              </a:rPr>
              <a:t>: The tiny fibers that make up polyester clothing. Most clothing uses microfibers</a:t>
            </a:r>
          </a:p>
          <a:p>
            <a:pPr marL="0" indent="0">
              <a:lnSpc>
                <a:spcPct val="100000"/>
              </a:lnSpc>
              <a:spcBef>
                <a:spcPts val="0"/>
              </a:spcBef>
              <a:buNone/>
            </a:pPr>
            <a:endParaRPr lang="en-US" sz="800" dirty="0">
              <a:latin typeface="+mj-lt"/>
            </a:endParaRPr>
          </a:p>
          <a:p>
            <a:pPr marL="0" indent="0">
              <a:lnSpc>
                <a:spcPct val="100000"/>
              </a:lnSpc>
              <a:spcBef>
                <a:spcPts val="0"/>
              </a:spcBef>
              <a:buNone/>
            </a:pPr>
            <a:r>
              <a:rPr lang="en-US" sz="2200" b="1" dirty="0">
                <a:latin typeface="+mj-lt"/>
              </a:rPr>
              <a:t>Water treatment plant</a:t>
            </a:r>
            <a:r>
              <a:rPr lang="en-US" sz="2200" dirty="0">
                <a:latin typeface="+mj-lt"/>
              </a:rPr>
              <a:t>: A facility that treats water from houses to remove contaminants</a:t>
            </a:r>
          </a:p>
        </p:txBody>
      </p:sp>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sp>
        <p:nvSpPr>
          <p:cNvPr id="15" name="Rectangle 14"/>
          <p:cNvSpPr/>
          <p:nvPr/>
        </p:nvSpPr>
        <p:spPr>
          <a:xfrm>
            <a:off x="-290458" y="6146354"/>
            <a:ext cx="10058401" cy="1754326"/>
          </a:xfrm>
          <a:prstGeom prst="rect">
            <a:avLst/>
          </a:prstGeom>
        </p:spPr>
        <p:txBody>
          <a:bodyPr wrap="square">
            <a:spAutoFit/>
          </a:bodyPr>
          <a:lstStyle/>
          <a:p>
            <a:pPr marL="457200" indent="457200" algn="ctr"/>
            <a:r>
              <a:rPr lang="en-US" dirty="0" smtClean="0">
                <a:effectLst/>
                <a:latin typeface="Calibri" panose="020F0502020204030204" pitchFamily="34" charset="0"/>
                <a:ea typeface="Calibri" panose="020F0502020204030204" pitchFamily="34" charset="0"/>
                <a:cs typeface="Times New Roman" panose="02020603050405020304" pitchFamily="18" charset="0"/>
              </a:rPr>
              <a:t>Practice the vocabulary words on </a:t>
            </a:r>
            <a:r>
              <a:rPr lang="en-US" dirty="0" err="1" smtClean="0">
                <a:effectLst/>
                <a:latin typeface="Calibri" panose="020F0502020204030204" pitchFamily="34" charset="0"/>
                <a:ea typeface="Calibri" panose="020F0502020204030204" pitchFamily="34" charset="0"/>
                <a:cs typeface="Times New Roman" panose="02020603050405020304" pitchFamily="18" charset="0"/>
              </a:rPr>
              <a:t>quizlet</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a:hlinkClick r:id="rId7"/>
              </a:rPr>
              <a:t>https://quizlet.com/_</a:t>
            </a:r>
            <a:r>
              <a:rPr lang="en-US" dirty="0" smtClean="0">
                <a:hlinkClick r:id="rId7"/>
              </a:rPr>
              <a:t>8awzch?x=1jqt&amp;i=2s8evl</a:t>
            </a:r>
            <a:endParaRPr lang="en-US" dirty="0" smtClean="0"/>
          </a:p>
          <a:p>
            <a:pPr marL="457200" indent="457200" algn="ctr"/>
            <a:endParaRPr lang="en-US" dirty="0"/>
          </a:p>
          <a:p>
            <a:pPr marL="457200" indent="457200" algn="ct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dirty="0" smtClean="0"/>
          </a:p>
          <a:p>
            <a:pPr marL="457200" indent="457200" algn="ctr"/>
            <a:endParaRPr lang="en-US" dirty="0"/>
          </a:p>
          <a:p>
            <a:pPr marL="457200" marR="0" indent="457200" algn="ctr">
              <a:spcBef>
                <a:spcPts val="0"/>
              </a:spcBef>
              <a:spcAft>
                <a:spcPts val="0"/>
              </a:spcAft>
            </a:pPr>
            <a:endParaRPr lang="en-US" dirty="0" smtClean="0"/>
          </a:p>
          <a:p>
            <a:pPr marL="457200" marR="0" indent="457200" algn="ctr">
              <a:spcBef>
                <a:spcPts val="0"/>
              </a:spcBef>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477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55;p13"/>
          <p:cNvSpPr/>
          <p:nvPr/>
        </p:nvSpPr>
        <p:spPr>
          <a:xfrm>
            <a:off x="400175" y="6712103"/>
            <a:ext cx="1017900" cy="817500"/>
          </a:xfrm>
          <a:prstGeom prst="star5">
            <a:avLst>
              <a:gd name="adj" fmla="val 19098"/>
              <a:gd name="hf" fmla="val 105146"/>
              <a:gd name="vf" fmla="val 110557"/>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88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699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a:t>
            </a:r>
            <a:r>
              <a:rPr lang="en-US" sz="3600" b="1" dirty="0" err="1" smtClean="0"/>
              <a:t>Microplastics</a:t>
            </a:r>
            <a:r>
              <a:rPr lang="en-US" sz="3600" b="1" dirty="0" smtClean="0"/>
              <a:t> Quiz</a:t>
            </a:r>
            <a:r>
              <a:rPr lang="en-US" dirty="0"/>
              <a:t/>
            </a:r>
            <a:br>
              <a:rPr lang="en-US" dirty="0"/>
            </a:br>
            <a:endParaRPr lang="en-US" dirty="0"/>
          </a:p>
        </p:txBody>
      </p:sp>
      <p:sp>
        <p:nvSpPr>
          <p:cNvPr id="4" name="TextBox 3"/>
          <p:cNvSpPr txBox="1"/>
          <p:nvPr/>
        </p:nvSpPr>
        <p:spPr>
          <a:xfrm>
            <a:off x="1017427" y="1685281"/>
            <a:ext cx="7874645" cy="2462213"/>
          </a:xfrm>
          <a:prstGeom prst="rect">
            <a:avLst/>
          </a:prstGeom>
          <a:noFill/>
        </p:spPr>
        <p:txBody>
          <a:bodyPr wrap="square" rtlCol="0">
            <a:spAutoFit/>
          </a:bodyPr>
          <a:lstStyle/>
          <a:p>
            <a:r>
              <a:rPr lang="en-US" sz="2200" dirty="0" err="1"/>
              <a:t>Microplastics</a:t>
            </a:r>
            <a:r>
              <a:rPr lang="en-US" sz="2200" dirty="0"/>
              <a:t> can come from a bunch of different places. Which of the following is not one of the places we mentioned in the video?</a:t>
            </a:r>
          </a:p>
          <a:p>
            <a:endParaRPr lang="en-US" sz="2200" dirty="0" smtClean="0"/>
          </a:p>
          <a:p>
            <a:pPr marL="457200" indent="-457200">
              <a:buFont typeface="+mj-lt"/>
              <a:buAutoNum type="alphaUcPeriod"/>
            </a:pPr>
            <a:r>
              <a:rPr lang="en-US" sz="2200" dirty="0" smtClean="0"/>
              <a:t>A </a:t>
            </a:r>
            <a:r>
              <a:rPr lang="en-US" sz="2200" dirty="0"/>
              <a:t>plastic bottle breaking down in the environment.</a:t>
            </a:r>
          </a:p>
          <a:p>
            <a:pPr marL="457200" indent="-457200">
              <a:buFont typeface="+mj-lt"/>
              <a:buAutoNum type="alphaUcPeriod"/>
            </a:pPr>
            <a:r>
              <a:rPr lang="en-US" sz="2200" dirty="0" smtClean="0"/>
              <a:t>Microfibers </a:t>
            </a:r>
            <a:r>
              <a:rPr lang="en-US" sz="2200" dirty="0"/>
              <a:t>from our laundry washing down the drain.</a:t>
            </a:r>
          </a:p>
          <a:p>
            <a:pPr marL="457200" indent="-457200">
              <a:buFont typeface="+mj-lt"/>
              <a:buAutoNum type="alphaUcPeriod"/>
            </a:pPr>
            <a:r>
              <a:rPr lang="en-US" sz="2200" dirty="0" smtClean="0"/>
              <a:t>Microbeads </a:t>
            </a:r>
            <a:r>
              <a:rPr lang="en-US" sz="2200" dirty="0"/>
              <a:t>coming down from the sky with the rain.</a:t>
            </a:r>
          </a:p>
          <a:p>
            <a:pPr marL="457200" indent="-457200">
              <a:buFont typeface="+mj-lt"/>
              <a:buAutoNum type="alphaUcPeriod"/>
            </a:pPr>
            <a:r>
              <a:rPr lang="en-US" sz="2200" dirty="0" smtClean="0"/>
              <a:t>Discarded </a:t>
            </a:r>
            <a:r>
              <a:rPr lang="en-US" sz="2200" dirty="0"/>
              <a:t>fishing line breaking down into smaller pieces.</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890535" y="5869355"/>
            <a:ext cx="3877408" cy="923330"/>
          </a:xfrm>
          <a:prstGeom prst="rect">
            <a:avLst/>
          </a:prstGeom>
        </p:spPr>
        <p:txBody>
          <a:bodyPr wrap="square">
            <a:spAutoFit/>
          </a:bodyPr>
          <a:lstStyle/>
          <a:p>
            <a:pPr algn="ctr"/>
            <a:r>
              <a:rPr lang="en-US" dirty="0" smtClean="0"/>
              <a:t>Take the quiz online:</a:t>
            </a:r>
          </a:p>
          <a:p>
            <a:r>
              <a:rPr lang="en-US" dirty="0">
                <a:hlinkClick r:id="rId7"/>
              </a:rPr>
              <a:t>https://</a:t>
            </a:r>
            <a:r>
              <a:rPr lang="en-US" dirty="0" smtClean="0">
                <a:hlinkClick r:id="rId7"/>
              </a:rPr>
              <a:t>forms.gle/79zB1Kxd38f1emNY7</a:t>
            </a:r>
            <a:endParaRPr lang="en-US" dirty="0" smtClean="0"/>
          </a:p>
          <a:p>
            <a:endParaRPr lang="en-US" dirty="0"/>
          </a:p>
        </p:txBody>
      </p:sp>
    </p:spTree>
    <p:extLst>
      <p:ext uri="{BB962C8B-B14F-4D97-AF65-F5344CB8AC3E}">
        <p14:creationId xmlns:p14="http://schemas.microsoft.com/office/powerpoint/2010/main" val="22472831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a:t>
            </a:r>
            <a:r>
              <a:rPr lang="en-US" sz="3600" b="1" dirty="0" err="1" smtClean="0"/>
              <a:t>Microplastics</a:t>
            </a:r>
            <a:r>
              <a:rPr lang="en-US" sz="3600" b="1" dirty="0" smtClean="0"/>
              <a:t> Quiz</a:t>
            </a:r>
            <a:r>
              <a:rPr lang="en-US" dirty="0"/>
              <a:t/>
            </a:r>
            <a:br>
              <a:rPr lang="en-US" dirty="0"/>
            </a:br>
            <a:endParaRPr lang="en-US" dirty="0"/>
          </a:p>
        </p:txBody>
      </p:sp>
      <p:sp>
        <p:nvSpPr>
          <p:cNvPr id="4" name="TextBox 3"/>
          <p:cNvSpPr txBox="1"/>
          <p:nvPr/>
        </p:nvSpPr>
        <p:spPr>
          <a:xfrm>
            <a:off x="1017427" y="1685281"/>
            <a:ext cx="7874645" cy="2462213"/>
          </a:xfrm>
          <a:prstGeom prst="rect">
            <a:avLst/>
          </a:prstGeom>
          <a:noFill/>
        </p:spPr>
        <p:txBody>
          <a:bodyPr wrap="square" rtlCol="0">
            <a:spAutoFit/>
          </a:bodyPr>
          <a:lstStyle/>
          <a:p>
            <a:r>
              <a:rPr lang="en-US" sz="2200" dirty="0"/>
              <a:t>Which of the following can cause a large piece of plastic marine debris to break down in the environment?</a:t>
            </a:r>
          </a:p>
          <a:p>
            <a:endParaRPr lang="en-US" sz="2200" dirty="0" smtClean="0"/>
          </a:p>
          <a:p>
            <a:pPr marL="457200" indent="-457200">
              <a:buFont typeface="+mj-lt"/>
              <a:buAutoNum type="alphaUcPeriod"/>
            </a:pPr>
            <a:r>
              <a:rPr lang="en-US" sz="2200" dirty="0" smtClean="0"/>
              <a:t>The sun</a:t>
            </a:r>
            <a:endParaRPr lang="en-US" sz="2200" dirty="0"/>
          </a:p>
          <a:p>
            <a:pPr marL="457200" indent="-457200">
              <a:buFont typeface="+mj-lt"/>
              <a:buAutoNum type="alphaUcPeriod"/>
            </a:pPr>
            <a:r>
              <a:rPr lang="en-US" sz="2200" dirty="0"/>
              <a:t>The crashing of the </a:t>
            </a:r>
            <a:r>
              <a:rPr lang="en-US" sz="2200" dirty="0" smtClean="0"/>
              <a:t>waves</a:t>
            </a:r>
            <a:endParaRPr lang="en-US" sz="2200" dirty="0"/>
          </a:p>
          <a:p>
            <a:pPr marL="457200" indent="-457200">
              <a:buFont typeface="+mj-lt"/>
              <a:buAutoNum type="alphaUcPeriod"/>
            </a:pPr>
            <a:r>
              <a:rPr lang="en-US" sz="2200" dirty="0"/>
              <a:t>People crumpling up the </a:t>
            </a:r>
            <a:r>
              <a:rPr lang="en-US" sz="2200" dirty="0" smtClean="0"/>
              <a:t>trash</a:t>
            </a:r>
            <a:endParaRPr lang="en-US" sz="2200" dirty="0"/>
          </a:p>
          <a:p>
            <a:pPr marL="457200" indent="-457200">
              <a:buFont typeface="+mj-lt"/>
              <a:buAutoNum type="alphaUcPeriod"/>
            </a:pPr>
            <a:r>
              <a:rPr lang="en-US" sz="2200" dirty="0"/>
              <a:t>Both a and </a:t>
            </a:r>
            <a:r>
              <a:rPr lang="en-US" sz="2200" dirty="0" smtClean="0"/>
              <a:t>b</a:t>
            </a:r>
            <a:endParaRPr lang="en-US" sz="2200"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890535" y="5869355"/>
            <a:ext cx="3877408" cy="923330"/>
          </a:xfrm>
          <a:prstGeom prst="rect">
            <a:avLst/>
          </a:prstGeom>
        </p:spPr>
        <p:txBody>
          <a:bodyPr wrap="square">
            <a:spAutoFit/>
          </a:bodyPr>
          <a:lstStyle/>
          <a:p>
            <a:pPr algn="ctr"/>
            <a:r>
              <a:rPr lang="en-US" dirty="0" smtClean="0"/>
              <a:t>Take the quiz online:</a:t>
            </a:r>
          </a:p>
          <a:p>
            <a:r>
              <a:rPr lang="en-US" dirty="0">
                <a:hlinkClick r:id="rId7"/>
              </a:rPr>
              <a:t>https://</a:t>
            </a:r>
            <a:r>
              <a:rPr lang="en-US" dirty="0" smtClean="0">
                <a:hlinkClick r:id="rId7"/>
              </a:rPr>
              <a:t>forms.gle/79zB1Kxd38f1emNY7</a:t>
            </a:r>
            <a:endParaRPr lang="en-US" dirty="0" smtClean="0"/>
          </a:p>
          <a:p>
            <a:endParaRPr lang="en-US" dirty="0"/>
          </a:p>
        </p:txBody>
      </p:sp>
    </p:spTree>
    <p:extLst>
      <p:ext uri="{BB962C8B-B14F-4D97-AF65-F5344CB8AC3E}">
        <p14:creationId xmlns:p14="http://schemas.microsoft.com/office/powerpoint/2010/main" val="3577191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a:t>
            </a:r>
            <a:r>
              <a:rPr lang="en-US" sz="3600" b="1" dirty="0" err="1" smtClean="0"/>
              <a:t>Microplastics</a:t>
            </a:r>
            <a:r>
              <a:rPr lang="en-US" sz="3600" b="1" dirty="0" smtClean="0"/>
              <a:t> Quiz</a:t>
            </a:r>
            <a:r>
              <a:rPr lang="en-US" dirty="0"/>
              <a:t/>
            </a:r>
            <a:br>
              <a:rPr lang="en-US" dirty="0"/>
            </a:br>
            <a:endParaRPr lang="en-US" dirty="0"/>
          </a:p>
        </p:txBody>
      </p:sp>
      <p:sp>
        <p:nvSpPr>
          <p:cNvPr id="4" name="TextBox 3"/>
          <p:cNvSpPr txBox="1"/>
          <p:nvPr/>
        </p:nvSpPr>
        <p:spPr>
          <a:xfrm>
            <a:off x="923072" y="1644566"/>
            <a:ext cx="7874645" cy="1446550"/>
          </a:xfrm>
          <a:prstGeom prst="rect">
            <a:avLst/>
          </a:prstGeom>
          <a:noFill/>
        </p:spPr>
        <p:txBody>
          <a:bodyPr wrap="square" rtlCol="0">
            <a:spAutoFit/>
          </a:bodyPr>
          <a:lstStyle/>
          <a:p>
            <a:r>
              <a:rPr lang="en-US" sz="2200" dirty="0"/>
              <a:t>True or False: </a:t>
            </a:r>
            <a:r>
              <a:rPr lang="en-US" sz="2200" dirty="0" err="1"/>
              <a:t>Microplastics</a:t>
            </a:r>
            <a:r>
              <a:rPr lang="en-US" sz="2200" dirty="0"/>
              <a:t> are bad for the environment</a:t>
            </a:r>
            <a:r>
              <a:rPr lang="en-US" sz="2200" dirty="0" smtClean="0"/>
              <a:t>.</a:t>
            </a:r>
          </a:p>
          <a:p>
            <a:endParaRPr lang="en-US" sz="2200" dirty="0"/>
          </a:p>
          <a:p>
            <a:pPr marL="457200" indent="-457200">
              <a:buFont typeface="+mj-lt"/>
              <a:buAutoNum type="alphaUcPeriod"/>
            </a:pPr>
            <a:r>
              <a:rPr lang="en-US" sz="2200" dirty="0"/>
              <a:t>True</a:t>
            </a:r>
          </a:p>
          <a:p>
            <a:pPr marL="457200" indent="-457200">
              <a:buFont typeface="+mj-lt"/>
              <a:buAutoNum type="alphaUcPeriod"/>
            </a:pPr>
            <a:r>
              <a:rPr lang="en-US" sz="2200" dirty="0"/>
              <a:t>False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890535" y="5869355"/>
            <a:ext cx="3877408" cy="923330"/>
          </a:xfrm>
          <a:prstGeom prst="rect">
            <a:avLst/>
          </a:prstGeom>
        </p:spPr>
        <p:txBody>
          <a:bodyPr wrap="square">
            <a:spAutoFit/>
          </a:bodyPr>
          <a:lstStyle/>
          <a:p>
            <a:pPr algn="ctr"/>
            <a:r>
              <a:rPr lang="en-US" dirty="0" smtClean="0"/>
              <a:t>Take the quiz online:</a:t>
            </a:r>
          </a:p>
          <a:p>
            <a:r>
              <a:rPr lang="en-US" dirty="0">
                <a:hlinkClick r:id="rId7"/>
              </a:rPr>
              <a:t>https://</a:t>
            </a:r>
            <a:r>
              <a:rPr lang="en-US" dirty="0" smtClean="0">
                <a:hlinkClick r:id="rId7"/>
              </a:rPr>
              <a:t>forms.gle/79zB1Kxd38f1emNY7</a:t>
            </a:r>
            <a:endParaRPr lang="en-US" dirty="0" smtClean="0"/>
          </a:p>
          <a:p>
            <a:endParaRPr lang="en-US" dirty="0"/>
          </a:p>
        </p:txBody>
      </p:sp>
    </p:spTree>
    <p:extLst>
      <p:ext uri="{BB962C8B-B14F-4D97-AF65-F5344CB8AC3E}">
        <p14:creationId xmlns:p14="http://schemas.microsoft.com/office/powerpoint/2010/main" val="1148019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a:t>
            </a:r>
            <a:r>
              <a:rPr lang="en-US" sz="3600" b="1" dirty="0" err="1" smtClean="0"/>
              <a:t>Microplastics</a:t>
            </a:r>
            <a:r>
              <a:rPr lang="en-US" sz="3600" b="1" dirty="0" smtClean="0"/>
              <a:t> Quiz</a:t>
            </a:r>
            <a:r>
              <a:rPr lang="en-US" dirty="0"/>
              <a:t/>
            </a:r>
            <a:br>
              <a:rPr lang="en-US" dirty="0"/>
            </a:br>
            <a:endParaRPr lang="en-US" dirty="0"/>
          </a:p>
        </p:txBody>
      </p:sp>
      <p:sp>
        <p:nvSpPr>
          <p:cNvPr id="4" name="TextBox 3"/>
          <p:cNvSpPr txBox="1"/>
          <p:nvPr/>
        </p:nvSpPr>
        <p:spPr>
          <a:xfrm>
            <a:off x="923072" y="1644566"/>
            <a:ext cx="7874645" cy="2123658"/>
          </a:xfrm>
          <a:prstGeom prst="rect">
            <a:avLst/>
          </a:prstGeom>
          <a:noFill/>
        </p:spPr>
        <p:txBody>
          <a:bodyPr wrap="square" rtlCol="0">
            <a:spAutoFit/>
          </a:bodyPr>
          <a:lstStyle/>
          <a:p>
            <a:r>
              <a:rPr lang="en-US" sz="2200" dirty="0"/>
              <a:t>President Obama passed a law banning companies from using ____________ in rinse-off cosmetic products.</a:t>
            </a:r>
          </a:p>
          <a:p>
            <a:endParaRPr lang="en-US" sz="2200" dirty="0" smtClean="0"/>
          </a:p>
          <a:p>
            <a:pPr marL="457200" indent="-457200">
              <a:buFont typeface="+mj-lt"/>
              <a:buAutoNum type="alphaUcPeriod"/>
            </a:pPr>
            <a:r>
              <a:rPr lang="en-US" sz="2200" dirty="0" smtClean="0"/>
              <a:t>Natural </a:t>
            </a:r>
            <a:r>
              <a:rPr lang="en-US" sz="2200" dirty="0" err="1" smtClean="0"/>
              <a:t>exfoliants</a:t>
            </a:r>
            <a:r>
              <a:rPr lang="en-US" sz="2200" dirty="0" smtClean="0"/>
              <a:t> </a:t>
            </a:r>
            <a:endParaRPr lang="en-US" sz="2200" dirty="0"/>
          </a:p>
          <a:p>
            <a:pPr marL="457200" indent="-457200">
              <a:buFont typeface="+mj-lt"/>
              <a:buAutoNum type="alphaUcPeriod"/>
            </a:pPr>
            <a:r>
              <a:rPr lang="en-US" sz="2200" dirty="0" smtClean="0"/>
              <a:t>Microbeads</a:t>
            </a:r>
            <a:endParaRPr lang="en-US" sz="2200" dirty="0"/>
          </a:p>
          <a:p>
            <a:pPr marL="457200" indent="-457200">
              <a:buFont typeface="+mj-lt"/>
              <a:buAutoNum type="alphaUcPeriod"/>
            </a:pPr>
            <a:r>
              <a:rPr lang="en-US" sz="2200" dirty="0"/>
              <a:t>Apricot </a:t>
            </a:r>
            <a:r>
              <a:rPr lang="en-US" sz="2200" dirty="0" smtClean="0"/>
              <a:t>shells</a:t>
            </a:r>
            <a:endParaRPr lang="en-US" sz="2200"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890535" y="5869355"/>
            <a:ext cx="3877408" cy="923330"/>
          </a:xfrm>
          <a:prstGeom prst="rect">
            <a:avLst/>
          </a:prstGeom>
        </p:spPr>
        <p:txBody>
          <a:bodyPr wrap="square">
            <a:spAutoFit/>
          </a:bodyPr>
          <a:lstStyle/>
          <a:p>
            <a:pPr algn="ctr"/>
            <a:r>
              <a:rPr lang="en-US" dirty="0" smtClean="0"/>
              <a:t>Take the quiz online:</a:t>
            </a:r>
          </a:p>
          <a:p>
            <a:r>
              <a:rPr lang="en-US" dirty="0">
                <a:hlinkClick r:id="rId7"/>
              </a:rPr>
              <a:t>https://</a:t>
            </a:r>
            <a:r>
              <a:rPr lang="en-US" dirty="0" smtClean="0">
                <a:hlinkClick r:id="rId7"/>
              </a:rPr>
              <a:t>forms.gle/79zB1Kxd38f1emNY7</a:t>
            </a:r>
            <a:endParaRPr lang="en-US" dirty="0" smtClean="0"/>
          </a:p>
          <a:p>
            <a:endParaRPr lang="en-US" dirty="0"/>
          </a:p>
        </p:txBody>
      </p:sp>
    </p:spTree>
    <p:extLst>
      <p:ext uri="{BB962C8B-B14F-4D97-AF65-F5344CB8AC3E}">
        <p14:creationId xmlns:p14="http://schemas.microsoft.com/office/powerpoint/2010/main" val="18220684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a:t>
            </a:r>
            <a:r>
              <a:rPr lang="en-US" sz="3600" b="1" dirty="0" err="1" smtClean="0"/>
              <a:t>Microplastics</a:t>
            </a:r>
            <a:r>
              <a:rPr lang="en-US" sz="3600" b="1" dirty="0" smtClean="0"/>
              <a:t> Quiz</a:t>
            </a:r>
            <a:r>
              <a:rPr lang="en-US" dirty="0"/>
              <a:t/>
            </a:r>
            <a:br>
              <a:rPr lang="en-US" dirty="0"/>
            </a:br>
            <a:endParaRPr lang="en-US" dirty="0"/>
          </a:p>
        </p:txBody>
      </p:sp>
      <p:sp>
        <p:nvSpPr>
          <p:cNvPr id="4" name="TextBox 3"/>
          <p:cNvSpPr txBox="1"/>
          <p:nvPr/>
        </p:nvSpPr>
        <p:spPr>
          <a:xfrm>
            <a:off x="923072" y="1644566"/>
            <a:ext cx="7874645" cy="2462213"/>
          </a:xfrm>
          <a:prstGeom prst="rect">
            <a:avLst/>
          </a:prstGeom>
          <a:noFill/>
        </p:spPr>
        <p:txBody>
          <a:bodyPr wrap="square" rtlCol="0">
            <a:spAutoFit/>
          </a:bodyPr>
          <a:lstStyle/>
          <a:p>
            <a:r>
              <a:rPr lang="en-US" sz="2200" dirty="0"/>
              <a:t>A </a:t>
            </a:r>
            <a:r>
              <a:rPr lang="en-US" sz="2200" dirty="0" err="1"/>
              <a:t>microplastic</a:t>
            </a:r>
            <a:r>
              <a:rPr lang="en-US" sz="2200" dirty="0"/>
              <a:t> is a piece of plastic that is ___________ millimeters in length, as small as an ant</a:t>
            </a:r>
            <a:r>
              <a:rPr lang="en-US" sz="2200" dirty="0" smtClean="0"/>
              <a:t>!</a:t>
            </a:r>
          </a:p>
          <a:p>
            <a:endParaRPr lang="en-US" sz="2200" dirty="0"/>
          </a:p>
          <a:p>
            <a:pPr marL="457200" indent="-457200">
              <a:buFont typeface="+mj-lt"/>
              <a:buAutoNum type="alphaUcPeriod"/>
            </a:pPr>
            <a:r>
              <a:rPr lang="en-US" sz="2200" dirty="0"/>
              <a:t>3mm</a:t>
            </a:r>
          </a:p>
          <a:p>
            <a:pPr marL="457200" indent="-457200">
              <a:buFont typeface="+mj-lt"/>
              <a:buAutoNum type="alphaUcPeriod"/>
            </a:pPr>
            <a:r>
              <a:rPr lang="en-US" sz="2200" dirty="0"/>
              <a:t>4mm</a:t>
            </a:r>
          </a:p>
          <a:p>
            <a:pPr marL="457200" indent="-457200">
              <a:buFont typeface="+mj-lt"/>
              <a:buAutoNum type="alphaUcPeriod"/>
            </a:pPr>
            <a:r>
              <a:rPr lang="en-US" sz="2200" dirty="0"/>
              <a:t>5mm</a:t>
            </a:r>
          </a:p>
          <a:p>
            <a:pPr marL="457200" indent="-457200">
              <a:buFont typeface="+mj-lt"/>
              <a:buAutoNum type="alphaUcPeriod"/>
            </a:pPr>
            <a:r>
              <a:rPr lang="en-US" sz="2200" dirty="0"/>
              <a:t>6mm</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890535" y="5869355"/>
            <a:ext cx="3877408" cy="923330"/>
          </a:xfrm>
          <a:prstGeom prst="rect">
            <a:avLst/>
          </a:prstGeom>
        </p:spPr>
        <p:txBody>
          <a:bodyPr wrap="square">
            <a:spAutoFit/>
          </a:bodyPr>
          <a:lstStyle/>
          <a:p>
            <a:pPr algn="ctr"/>
            <a:r>
              <a:rPr lang="en-US" dirty="0" smtClean="0"/>
              <a:t>Take the quiz online:</a:t>
            </a:r>
          </a:p>
          <a:p>
            <a:r>
              <a:rPr lang="en-US" dirty="0">
                <a:hlinkClick r:id="rId7"/>
              </a:rPr>
              <a:t>https://</a:t>
            </a:r>
            <a:r>
              <a:rPr lang="en-US" dirty="0" smtClean="0">
                <a:hlinkClick r:id="rId7"/>
              </a:rPr>
              <a:t>forms.gle/79zB1Kxd38f1emNY7</a:t>
            </a:r>
            <a:endParaRPr lang="en-US" dirty="0" smtClean="0"/>
          </a:p>
          <a:p>
            <a:endParaRPr lang="en-US" dirty="0"/>
          </a:p>
        </p:txBody>
      </p:sp>
    </p:spTree>
    <p:extLst>
      <p:ext uri="{BB962C8B-B14F-4D97-AF65-F5344CB8AC3E}">
        <p14:creationId xmlns:p14="http://schemas.microsoft.com/office/powerpoint/2010/main" val="13542636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a:t>
            </a:r>
            <a:r>
              <a:rPr lang="en-US" sz="3600" b="1" dirty="0" err="1" smtClean="0"/>
              <a:t>Microplastics</a:t>
            </a:r>
            <a:r>
              <a:rPr lang="en-US" sz="3600" b="1" dirty="0" smtClean="0"/>
              <a:t> Quiz</a:t>
            </a:r>
            <a:r>
              <a:rPr lang="en-US" dirty="0"/>
              <a:t/>
            </a:r>
            <a:br>
              <a:rPr lang="en-US" dirty="0"/>
            </a:br>
            <a:endParaRPr lang="en-US" dirty="0"/>
          </a:p>
        </p:txBody>
      </p:sp>
      <p:sp>
        <p:nvSpPr>
          <p:cNvPr id="4" name="TextBox 3"/>
          <p:cNvSpPr txBox="1"/>
          <p:nvPr/>
        </p:nvSpPr>
        <p:spPr>
          <a:xfrm>
            <a:off x="923072" y="1644566"/>
            <a:ext cx="7874645" cy="3139321"/>
          </a:xfrm>
          <a:prstGeom prst="rect">
            <a:avLst/>
          </a:prstGeom>
          <a:noFill/>
        </p:spPr>
        <p:txBody>
          <a:bodyPr wrap="square" rtlCol="0">
            <a:spAutoFit/>
          </a:bodyPr>
          <a:lstStyle/>
          <a:p>
            <a:r>
              <a:rPr lang="en-US" sz="2200" dirty="0" err="1"/>
              <a:t>Microplastics</a:t>
            </a:r>
            <a:r>
              <a:rPr lang="en-US" sz="2200" dirty="0"/>
              <a:t> are often eaten by animals in the ecosystem. These </a:t>
            </a:r>
            <a:r>
              <a:rPr lang="en-US" sz="2200" dirty="0" err="1"/>
              <a:t>microplastics</a:t>
            </a:r>
            <a:r>
              <a:rPr lang="en-US" sz="2200" dirty="0"/>
              <a:t> are bad for the animals because</a:t>
            </a:r>
          </a:p>
          <a:p>
            <a:endParaRPr lang="en-US" sz="2200" dirty="0"/>
          </a:p>
          <a:p>
            <a:pPr marL="457200" indent="-457200">
              <a:buFont typeface="+mj-lt"/>
              <a:buAutoNum type="alphaUcPeriod"/>
            </a:pPr>
            <a:r>
              <a:rPr lang="en-US" sz="2200" dirty="0"/>
              <a:t>The </a:t>
            </a:r>
            <a:r>
              <a:rPr lang="en-US" sz="2200" dirty="0" err="1"/>
              <a:t>microplastics</a:t>
            </a:r>
            <a:r>
              <a:rPr lang="en-US" sz="2200" dirty="0"/>
              <a:t> can absorb chemicals in the water and bring those chemicals into the animals that eat them.</a:t>
            </a:r>
          </a:p>
          <a:p>
            <a:pPr marL="457200" indent="-457200">
              <a:buFont typeface="+mj-lt"/>
              <a:buAutoNum type="alphaUcPeriod"/>
            </a:pPr>
            <a:r>
              <a:rPr lang="en-US" sz="2200" dirty="0"/>
              <a:t>The </a:t>
            </a:r>
            <a:r>
              <a:rPr lang="en-US" sz="2200" dirty="0" err="1"/>
              <a:t>microplastics</a:t>
            </a:r>
            <a:r>
              <a:rPr lang="en-US" sz="2200" dirty="0"/>
              <a:t> don’t give the animal any energy.</a:t>
            </a:r>
          </a:p>
          <a:p>
            <a:pPr marL="457200" indent="-457200">
              <a:buFont typeface="+mj-lt"/>
              <a:buAutoNum type="alphaUcPeriod"/>
            </a:pPr>
            <a:r>
              <a:rPr lang="en-US" sz="2200" dirty="0"/>
              <a:t>The </a:t>
            </a:r>
            <a:r>
              <a:rPr lang="en-US" sz="2200" dirty="0" err="1"/>
              <a:t>microplastics</a:t>
            </a:r>
            <a:r>
              <a:rPr lang="en-US" sz="2200" dirty="0"/>
              <a:t> make the animal think it is full when it doesn’t actually have any food in it’s stomach.</a:t>
            </a:r>
          </a:p>
          <a:p>
            <a:pPr marL="457200" indent="-457200">
              <a:buFont typeface="+mj-lt"/>
              <a:buAutoNum type="alphaUcPeriod"/>
            </a:pPr>
            <a:r>
              <a:rPr lang="en-US" sz="2200" dirty="0"/>
              <a:t>All of the above.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890535" y="5869355"/>
            <a:ext cx="3877408" cy="923330"/>
          </a:xfrm>
          <a:prstGeom prst="rect">
            <a:avLst/>
          </a:prstGeom>
        </p:spPr>
        <p:txBody>
          <a:bodyPr wrap="square">
            <a:spAutoFit/>
          </a:bodyPr>
          <a:lstStyle/>
          <a:p>
            <a:pPr algn="ctr"/>
            <a:r>
              <a:rPr lang="en-US" dirty="0" smtClean="0"/>
              <a:t>Take the quiz online:</a:t>
            </a:r>
          </a:p>
          <a:p>
            <a:r>
              <a:rPr lang="en-US" dirty="0">
                <a:hlinkClick r:id="rId7"/>
              </a:rPr>
              <a:t>https://</a:t>
            </a:r>
            <a:r>
              <a:rPr lang="en-US" dirty="0" smtClean="0">
                <a:hlinkClick r:id="rId7"/>
              </a:rPr>
              <a:t>forms.gle/79zB1Kxd38f1emNY7</a:t>
            </a:r>
            <a:endParaRPr lang="en-US" dirty="0" smtClean="0"/>
          </a:p>
          <a:p>
            <a:endParaRPr lang="en-US" dirty="0"/>
          </a:p>
        </p:txBody>
      </p:sp>
    </p:spTree>
    <p:extLst>
      <p:ext uri="{BB962C8B-B14F-4D97-AF65-F5344CB8AC3E}">
        <p14:creationId xmlns:p14="http://schemas.microsoft.com/office/powerpoint/2010/main" val="1453429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12" y="-110985"/>
            <a:ext cx="8675370" cy="1502305"/>
          </a:xfrm>
        </p:spPr>
        <p:txBody>
          <a:bodyPr>
            <a:normAutofit/>
          </a:bodyPr>
          <a:lstStyle/>
          <a:p>
            <a:r>
              <a:rPr lang="en-US" sz="4000" dirty="0"/>
              <a:t> </a:t>
            </a:r>
            <a:r>
              <a:rPr lang="en-US" sz="3600" b="1" dirty="0" smtClean="0"/>
              <a:t>Make a Public Service Announcement </a:t>
            </a:r>
            <a:endParaRPr lang="en-US" dirty="0"/>
          </a:p>
        </p:txBody>
      </p:sp>
      <p:sp>
        <p:nvSpPr>
          <p:cNvPr id="4" name="TextBox 3"/>
          <p:cNvSpPr txBox="1"/>
          <p:nvPr/>
        </p:nvSpPr>
        <p:spPr>
          <a:xfrm>
            <a:off x="895080" y="1391320"/>
            <a:ext cx="7874645" cy="4832092"/>
          </a:xfrm>
          <a:prstGeom prst="rect">
            <a:avLst/>
          </a:prstGeom>
          <a:noFill/>
        </p:spPr>
        <p:txBody>
          <a:bodyPr wrap="square" rtlCol="0">
            <a:spAutoFit/>
          </a:bodyPr>
          <a:lstStyle/>
          <a:p>
            <a:r>
              <a:rPr lang="en-US" sz="2200" dirty="0"/>
              <a:t>A Public Service Announcement (PSA) is a way to inform people and tell them why they should do or not do something.  Below are links for examples of a PSA video and a PSA poster.</a:t>
            </a:r>
          </a:p>
          <a:p>
            <a:endParaRPr lang="en-US" sz="2200" dirty="0"/>
          </a:p>
          <a:p>
            <a:r>
              <a:rPr lang="en-US" sz="2200" dirty="0"/>
              <a:t> Use the </a:t>
            </a:r>
            <a:r>
              <a:rPr lang="en-US" sz="2200" dirty="0" smtClean="0"/>
              <a:t>PSA worksheet  </a:t>
            </a:r>
            <a:r>
              <a:rPr lang="en-US" sz="2200" dirty="0"/>
              <a:t>to make your own PSA to inform people about </a:t>
            </a:r>
            <a:r>
              <a:rPr lang="en-US" sz="2200" dirty="0" err="1"/>
              <a:t>microplastics</a:t>
            </a:r>
            <a:r>
              <a:rPr lang="en-US" sz="2200" dirty="0"/>
              <a:t>!  You can use words or pictures</a:t>
            </a:r>
            <a:r>
              <a:rPr lang="en-US" sz="2200" dirty="0" smtClean="0"/>
              <a:t>.</a:t>
            </a:r>
          </a:p>
          <a:p>
            <a:endParaRPr lang="en-US" sz="2200" dirty="0"/>
          </a:p>
          <a:p>
            <a:r>
              <a:rPr lang="en-US" sz="2200" dirty="0" smtClean="0"/>
              <a:t>PSA Examples</a:t>
            </a:r>
          </a:p>
          <a:p>
            <a:r>
              <a:rPr lang="en-US" sz="2200" dirty="0">
                <a:hlinkClick r:id="rId2"/>
              </a:rPr>
              <a:t>https://</a:t>
            </a:r>
            <a:r>
              <a:rPr lang="en-US" sz="2200" dirty="0" smtClean="0">
                <a:hlinkClick r:id="rId2"/>
              </a:rPr>
              <a:t>sbt.blob.core.windows.net/site-images/create/infographics/psa-example.png</a:t>
            </a:r>
            <a:endParaRPr lang="en-US" sz="2200" dirty="0" smtClean="0"/>
          </a:p>
          <a:p>
            <a:endParaRPr lang="en-US" sz="2200" dirty="0"/>
          </a:p>
          <a:p>
            <a:r>
              <a:rPr lang="en-US" sz="2200" dirty="0">
                <a:hlinkClick r:id="rId3"/>
              </a:rPr>
              <a:t>https://</a:t>
            </a:r>
            <a:r>
              <a:rPr lang="en-US" sz="2200" dirty="0" smtClean="0">
                <a:hlinkClick r:id="rId3"/>
              </a:rPr>
              <a:t>youtu.be/l1ahuBI4QFU</a:t>
            </a:r>
            <a:endParaRPr lang="en-US" sz="2200" dirty="0" smtClean="0"/>
          </a:p>
          <a:p>
            <a:endParaRPr lang="en-US" sz="2200" dirty="0" smtClean="0"/>
          </a:p>
          <a:p>
            <a:endParaRPr lang="en-US" sz="2200" dirty="0"/>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Tree>
    <p:extLst>
      <p:ext uri="{BB962C8B-B14F-4D97-AF65-F5344CB8AC3E}">
        <p14:creationId xmlns:p14="http://schemas.microsoft.com/office/powerpoint/2010/main" val="41151623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5232"/>
            <a:ext cx="10058400" cy="461665"/>
          </a:xfrm>
          <a:prstGeom prst="rect">
            <a:avLst/>
          </a:prstGeom>
        </p:spPr>
        <p:txBody>
          <a:bodyPr wrap="square">
            <a:spAutoFit/>
          </a:bodyPr>
          <a:lstStyle/>
          <a:p>
            <a:pPr algn="ctr"/>
            <a:r>
              <a:rPr lang="en-US" sz="2400" dirty="0"/>
              <a:t>PSA TITLE</a:t>
            </a:r>
          </a:p>
        </p:txBody>
      </p:sp>
      <p:sp>
        <p:nvSpPr>
          <p:cNvPr id="6" name="Rectangle 5"/>
          <p:cNvSpPr/>
          <p:nvPr/>
        </p:nvSpPr>
        <p:spPr>
          <a:xfrm>
            <a:off x="3345025" y="1368880"/>
            <a:ext cx="3111759" cy="1477328"/>
          </a:xfrm>
          <a:prstGeom prst="rect">
            <a:avLst/>
          </a:prstGeom>
        </p:spPr>
        <p:txBody>
          <a:bodyPr wrap="square">
            <a:spAutoFit/>
          </a:bodyPr>
          <a:lstStyle/>
          <a:p>
            <a:r>
              <a:rPr lang="en-US" dirty="0"/>
              <a:t>Who or what does the issue affect?</a:t>
            </a:r>
          </a:p>
          <a:p>
            <a:endParaRPr lang="en-US" dirty="0"/>
          </a:p>
          <a:p>
            <a:r>
              <a:rPr lang="en-US" dirty="0"/>
              <a:t>The environment, people, animals</a:t>
            </a:r>
          </a:p>
        </p:txBody>
      </p:sp>
      <p:sp>
        <p:nvSpPr>
          <p:cNvPr id="7" name="Rectangle 6"/>
          <p:cNvSpPr/>
          <p:nvPr/>
        </p:nvSpPr>
        <p:spPr>
          <a:xfrm>
            <a:off x="6856194" y="1368880"/>
            <a:ext cx="2866304" cy="646331"/>
          </a:xfrm>
          <a:prstGeom prst="rect">
            <a:avLst/>
          </a:prstGeom>
        </p:spPr>
        <p:txBody>
          <a:bodyPr wrap="square">
            <a:spAutoFit/>
          </a:bodyPr>
          <a:lstStyle/>
          <a:p>
            <a:r>
              <a:rPr lang="en-US" dirty="0"/>
              <a:t>How can people fix or help with the issue</a:t>
            </a:r>
          </a:p>
        </p:txBody>
      </p:sp>
      <p:sp>
        <p:nvSpPr>
          <p:cNvPr id="8" name="Rectangle 7"/>
          <p:cNvSpPr/>
          <p:nvPr/>
        </p:nvSpPr>
        <p:spPr>
          <a:xfrm>
            <a:off x="395847" y="1368880"/>
            <a:ext cx="2011451" cy="923330"/>
          </a:xfrm>
          <a:prstGeom prst="rect">
            <a:avLst/>
          </a:prstGeom>
        </p:spPr>
        <p:txBody>
          <a:bodyPr wrap="square">
            <a:spAutoFit/>
          </a:bodyPr>
          <a:lstStyle/>
          <a:p>
            <a:r>
              <a:rPr lang="en-US" dirty="0"/>
              <a:t>What is the issue or problem you are talking about?</a:t>
            </a:r>
          </a:p>
        </p:txBody>
      </p:sp>
    </p:spTree>
    <p:extLst>
      <p:ext uri="{BB962C8B-B14F-4D97-AF65-F5344CB8AC3E}">
        <p14:creationId xmlns:p14="http://schemas.microsoft.com/office/powerpoint/2010/main" val="2281913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12" y="-110985"/>
            <a:ext cx="8675370" cy="1502305"/>
          </a:xfrm>
        </p:spPr>
        <p:txBody>
          <a:bodyPr>
            <a:normAutofit/>
          </a:bodyPr>
          <a:lstStyle/>
          <a:p>
            <a:r>
              <a:rPr lang="en-US" sz="4000" dirty="0"/>
              <a:t> </a:t>
            </a:r>
            <a:r>
              <a:rPr lang="en-US" sz="3600" b="1" dirty="0" smtClean="0"/>
              <a:t>Learn More - </a:t>
            </a:r>
            <a:r>
              <a:rPr lang="en-US" sz="3600" b="1" dirty="0" err="1" smtClean="0"/>
              <a:t>Microplastics</a:t>
            </a:r>
            <a:r>
              <a:rPr lang="en-US" sz="3600" b="1" dirty="0" smtClean="0"/>
              <a:t> </a:t>
            </a:r>
            <a:endParaRPr lang="en-US" dirty="0"/>
          </a:p>
        </p:txBody>
      </p:sp>
      <p:sp>
        <p:nvSpPr>
          <p:cNvPr id="4" name="TextBox 3"/>
          <p:cNvSpPr txBox="1"/>
          <p:nvPr/>
        </p:nvSpPr>
        <p:spPr>
          <a:xfrm>
            <a:off x="745321" y="1014596"/>
            <a:ext cx="8490858" cy="5262979"/>
          </a:xfrm>
          <a:prstGeom prst="rect">
            <a:avLst/>
          </a:prstGeom>
          <a:noFill/>
        </p:spPr>
        <p:txBody>
          <a:bodyPr wrap="square" rtlCol="0">
            <a:spAutoFit/>
          </a:bodyPr>
          <a:lstStyle/>
          <a:p>
            <a:r>
              <a:rPr lang="en-US" sz="1400" dirty="0" smtClean="0"/>
              <a:t>What are </a:t>
            </a:r>
            <a:r>
              <a:rPr lang="en-US" sz="1400" dirty="0" err="1" smtClean="0"/>
              <a:t>microplastics</a:t>
            </a:r>
            <a:r>
              <a:rPr lang="en-US" sz="1400" dirty="0" smtClean="0"/>
              <a:t>?</a:t>
            </a:r>
          </a:p>
          <a:p>
            <a:r>
              <a:rPr lang="en-US" sz="1400" dirty="0">
                <a:hlinkClick r:id="rId2"/>
              </a:rPr>
              <a:t>https://</a:t>
            </a:r>
            <a:r>
              <a:rPr lang="en-US" sz="1400" dirty="0" smtClean="0">
                <a:hlinkClick r:id="rId2"/>
              </a:rPr>
              <a:t>oceanservice.noaa.gov/facts/microplastics.html</a:t>
            </a:r>
            <a:endParaRPr lang="en-US" sz="1400" dirty="0" smtClean="0"/>
          </a:p>
          <a:p>
            <a:endParaRPr lang="en-US" sz="1400" dirty="0"/>
          </a:p>
          <a:p>
            <a:r>
              <a:rPr lang="en-US" sz="1400" dirty="0" smtClean="0"/>
              <a:t>Understanding </a:t>
            </a:r>
            <a:r>
              <a:rPr lang="en-US" sz="1400" dirty="0" err="1" smtClean="0"/>
              <a:t>Microplastics</a:t>
            </a:r>
            <a:r>
              <a:rPr lang="en-US" sz="1400" dirty="0" smtClean="0"/>
              <a:t> In Seafood</a:t>
            </a:r>
          </a:p>
          <a:p>
            <a:r>
              <a:rPr lang="en-US" sz="1400" dirty="0" smtClean="0">
                <a:hlinkClick r:id="rId3"/>
              </a:rPr>
              <a:t>https</a:t>
            </a:r>
            <a:r>
              <a:rPr lang="en-US" sz="1400" dirty="0">
                <a:hlinkClick r:id="rId3"/>
              </a:rPr>
              <a:t>://</a:t>
            </a:r>
            <a:r>
              <a:rPr lang="en-US" sz="1400" dirty="0" smtClean="0">
                <a:hlinkClick r:id="rId3"/>
              </a:rPr>
              <a:t>blog.marinedebris.noaa.gov/understanding-microplastics-seafood</a:t>
            </a:r>
            <a:endParaRPr lang="en-US" sz="1400" dirty="0" smtClean="0"/>
          </a:p>
          <a:p>
            <a:endParaRPr lang="en-US" sz="1400" dirty="0" smtClean="0"/>
          </a:p>
          <a:p>
            <a:r>
              <a:rPr lang="en-US" sz="1400" dirty="0" err="1"/>
              <a:t>Microplastics</a:t>
            </a:r>
            <a:r>
              <a:rPr lang="en-US" sz="1400" dirty="0"/>
              <a:t> explained (</a:t>
            </a:r>
            <a:r>
              <a:rPr lang="en-US" sz="1400" dirty="0" err="1"/>
              <a:t>explainity</a:t>
            </a:r>
            <a:r>
              <a:rPr lang="en-US" sz="1400" dirty="0"/>
              <a:t>® explainer video)</a:t>
            </a:r>
          </a:p>
          <a:p>
            <a:r>
              <a:rPr lang="en-US" sz="1400" dirty="0">
                <a:hlinkClick r:id="rId4"/>
              </a:rPr>
              <a:t>https://</a:t>
            </a:r>
            <a:r>
              <a:rPr lang="en-US" sz="1400" dirty="0" smtClean="0">
                <a:hlinkClick r:id="rId4"/>
              </a:rPr>
              <a:t>youtu.be/49OJoTsZYO0</a:t>
            </a:r>
            <a:endParaRPr lang="en-US" sz="1400" dirty="0" smtClean="0"/>
          </a:p>
          <a:p>
            <a:endParaRPr lang="en-US" sz="1400" dirty="0"/>
          </a:p>
          <a:p>
            <a:r>
              <a:rPr lang="en-US" sz="1400" dirty="0"/>
              <a:t>Ocean Confetti, the challenge of </a:t>
            </a:r>
            <a:r>
              <a:rPr lang="en-US" sz="1400" dirty="0" smtClean="0"/>
              <a:t>micro-plastics</a:t>
            </a:r>
          </a:p>
          <a:p>
            <a:r>
              <a:rPr lang="en-US" sz="1400" dirty="0">
                <a:hlinkClick r:id="rId5"/>
              </a:rPr>
              <a:t>https://</a:t>
            </a:r>
            <a:r>
              <a:rPr lang="en-US" sz="1400" dirty="0" smtClean="0">
                <a:hlinkClick r:id="rId5"/>
              </a:rPr>
              <a:t>thekidshouldseethis.com/post/ocean-confetti-microplastics</a:t>
            </a:r>
            <a:endParaRPr lang="en-US" sz="1400" dirty="0" smtClean="0"/>
          </a:p>
          <a:p>
            <a:endParaRPr lang="en-US" sz="1400" dirty="0" smtClean="0"/>
          </a:p>
          <a:p>
            <a:r>
              <a:rPr lang="en-US" sz="1400" dirty="0"/>
              <a:t>How to discover hidden </a:t>
            </a:r>
            <a:r>
              <a:rPr lang="en-US" sz="1400" dirty="0" err="1"/>
              <a:t>microplastics</a:t>
            </a:r>
            <a:r>
              <a:rPr lang="en-US" sz="1400" dirty="0" smtClean="0"/>
              <a:t>!</a:t>
            </a:r>
            <a:endParaRPr lang="en-US" sz="1400" dirty="0"/>
          </a:p>
          <a:p>
            <a:r>
              <a:rPr lang="en-US" sz="1400" dirty="0">
                <a:hlinkClick r:id="rId6"/>
              </a:rPr>
              <a:t>https://</a:t>
            </a:r>
            <a:r>
              <a:rPr lang="en-US" sz="1400" dirty="0" smtClean="0">
                <a:hlinkClick r:id="rId6"/>
              </a:rPr>
              <a:t>youtu.be/Hh1cGaVZL2s</a:t>
            </a:r>
            <a:endParaRPr lang="en-US" sz="1400" dirty="0" smtClean="0"/>
          </a:p>
          <a:p>
            <a:endParaRPr lang="en-US" sz="1400" dirty="0" smtClean="0"/>
          </a:p>
          <a:p>
            <a:r>
              <a:rPr lang="en-US" sz="1400" dirty="0" err="1" smtClean="0"/>
              <a:t>Microplastic</a:t>
            </a:r>
            <a:r>
              <a:rPr lang="en-US" sz="1400" dirty="0" smtClean="0"/>
              <a:t> Marine Debris Fact Sheet</a:t>
            </a:r>
          </a:p>
          <a:p>
            <a:r>
              <a:rPr lang="en-US" sz="1400" dirty="0">
                <a:hlinkClick r:id="rId7"/>
              </a:rPr>
              <a:t>https://</a:t>
            </a:r>
            <a:r>
              <a:rPr lang="en-US" sz="1400" dirty="0" smtClean="0">
                <a:hlinkClick r:id="rId7"/>
              </a:rPr>
              <a:t>marinedebris.noaa.gov/sites/default/files/Microplastic%20Marine%20Debris%20Fact%20Sheet.pdf</a:t>
            </a:r>
            <a:endParaRPr lang="en-US" sz="1400" dirty="0" smtClean="0"/>
          </a:p>
          <a:p>
            <a:endParaRPr lang="en-US" sz="1400" dirty="0" smtClean="0"/>
          </a:p>
          <a:p>
            <a:r>
              <a:rPr lang="en-US" sz="1400" dirty="0"/>
              <a:t>Elementary school students build machine to pull tiny pieces of plastic from </a:t>
            </a:r>
            <a:r>
              <a:rPr lang="en-US" sz="1400" dirty="0" smtClean="0"/>
              <a:t>sand</a:t>
            </a:r>
          </a:p>
          <a:p>
            <a:r>
              <a:rPr lang="en-US" sz="1400" dirty="0">
                <a:hlinkClick r:id="rId8"/>
              </a:rPr>
              <a:t>https://www.nbc12.com/2019/09/04/elementary-school-students-build-machine-pull-tiny-pieces-plastic-sand</a:t>
            </a:r>
            <a:r>
              <a:rPr lang="en-US" sz="1400" dirty="0" smtClean="0">
                <a:hlinkClick r:id="rId8"/>
              </a:rPr>
              <a:t>/</a:t>
            </a:r>
            <a:endParaRPr lang="en-US" sz="1400" dirty="0" smtClean="0"/>
          </a:p>
          <a:p>
            <a:endParaRPr lang="en-US" sz="1400" dirty="0" smtClean="0"/>
          </a:p>
          <a:p>
            <a:r>
              <a:rPr lang="en-US" sz="1400" dirty="0"/>
              <a:t>Laundry ball that catches all those nasty microfibers</a:t>
            </a:r>
            <a:endParaRPr lang="en-US" sz="1400" dirty="0" smtClean="0"/>
          </a:p>
          <a:p>
            <a:r>
              <a:rPr lang="en-US" sz="1400" dirty="0">
                <a:hlinkClick r:id="rId9"/>
              </a:rPr>
              <a:t>https://</a:t>
            </a:r>
            <a:r>
              <a:rPr lang="en-US" sz="1400" dirty="0" smtClean="0">
                <a:hlinkClick r:id="rId9"/>
              </a:rPr>
              <a:t>youtu.be/P_6EpIW2Ew4</a:t>
            </a:r>
            <a:endParaRPr lang="en-US" sz="1400" dirty="0" smtClean="0"/>
          </a:p>
          <a:p>
            <a:endParaRPr lang="en-US" sz="1400" dirty="0"/>
          </a:p>
        </p:txBody>
      </p:sp>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Tree>
    <p:extLst>
      <p:ext uri="{BB962C8B-B14F-4D97-AF65-F5344CB8AC3E}">
        <p14:creationId xmlns:p14="http://schemas.microsoft.com/office/powerpoint/2010/main" val="3026983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55" y="-533514"/>
            <a:ext cx="8675370" cy="1502305"/>
          </a:xfrm>
        </p:spPr>
        <p:txBody>
          <a:bodyPr>
            <a:normAutofit/>
          </a:bodyPr>
          <a:lstStyle/>
          <a:p>
            <a:r>
              <a:rPr lang="en-US" sz="4000" dirty="0"/>
              <a:t> </a:t>
            </a:r>
            <a:br>
              <a:rPr lang="en-US" sz="4000" dirty="0"/>
            </a:br>
            <a:r>
              <a:rPr lang="en-US" sz="3600" b="1" dirty="0"/>
              <a:t>Lesson </a:t>
            </a:r>
            <a:r>
              <a:rPr lang="en-US" sz="3600" b="1" dirty="0" smtClean="0"/>
              <a:t>4</a:t>
            </a:r>
            <a:r>
              <a:rPr lang="en-US" sz="3600" b="1" dirty="0"/>
              <a:t>: </a:t>
            </a:r>
            <a:r>
              <a:rPr lang="en-US" sz="3600" b="1" dirty="0" smtClean="0"/>
              <a:t>Runoff</a:t>
            </a:r>
            <a:endParaRPr lang="en-US" sz="3600" dirty="0"/>
          </a:p>
        </p:txBody>
      </p:sp>
      <p:sp>
        <p:nvSpPr>
          <p:cNvPr id="3" name="Content Placeholder 2"/>
          <p:cNvSpPr>
            <a:spLocks noGrp="1"/>
          </p:cNvSpPr>
          <p:nvPr>
            <p:ph idx="1"/>
          </p:nvPr>
        </p:nvSpPr>
        <p:spPr>
          <a:xfrm>
            <a:off x="0" y="781517"/>
            <a:ext cx="10058399" cy="608844"/>
          </a:xfrm>
        </p:spPr>
        <p:txBody>
          <a:bodyPr>
            <a:noAutofit/>
          </a:bodyPr>
          <a:lstStyle/>
          <a:p>
            <a:pPr marL="0" indent="0" algn="ctr">
              <a:spcBef>
                <a:spcPts val="0"/>
              </a:spcBef>
              <a:buNone/>
            </a:pPr>
            <a:r>
              <a:rPr lang="en-US" sz="2400" dirty="0">
                <a:latin typeface="+mj-lt"/>
              </a:rPr>
              <a:t>In this video, you will be learning about runoff </a:t>
            </a:r>
            <a:endParaRPr lang="en-US" sz="2400" dirty="0" smtClean="0">
              <a:latin typeface="+mj-lt"/>
            </a:endParaRPr>
          </a:p>
          <a:p>
            <a:pPr marL="0" indent="0" algn="ctr">
              <a:spcBef>
                <a:spcPts val="0"/>
              </a:spcBef>
              <a:buNone/>
            </a:pPr>
            <a:r>
              <a:rPr lang="en-US" sz="2400" dirty="0" smtClean="0">
                <a:latin typeface="+mj-lt"/>
              </a:rPr>
              <a:t>and </a:t>
            </a:r>
            <a:r>
              <a:rPr lang="en-US" sz="2400" dirty="0">
                <a:latin typeface="+mj-lt"/>
              </a:rPr>
              <a:t>how it affects Long Island Sound.</a:t>
            </a:r>
          </a:p>
          <a:p>
            <a:pPr marL="0" indent="0">
              <a:buNone/>
            </a:pPr>
            <a:endParaRPr lang="en-US" sz="2400" dirty="0">
              <a:latin typeface="+mj-lt"/>
            </a:endParaRPr>
          </a:p>
        </p:txBody>
      </p:sp>
      <p:pic>
        <p:nvPicPr>
          <p:cNvPr id="8" name="Picture 7"/>
          <p:cNvPicPr>
            <a:picLocks noChangeAspect="1"/>
          </p:cNvPicPr>
          <p:nvPr/>
        </p:nvPicPr>
        <p:blipFill>
          <a:blip r:embed="rId2"/>
          <a:stretch>
            <a:fillRect/>
          </a:stretch>
        </p:blipFill>
        <p:spPr>
          <a:xfrm>
            <a:off x="6668888" y="6987534"/>
            <a:ext cx="3121423" cy="664522"/>
          </a:xfrm>
          <a:prstGeom prst="rect">
            <a:avLst/>
          </a:prstGeom>
        </p:spPr>
      </p:pic>
      <p:grpSp>
        <p:nvGrpSpPr>
          <p:cNvPr id="9" name="Group 8"/>
          <p:cNvGrpSpPr/>
          <p:nvPr/>
        </p:nvGrpSpPr>
        <p:grpSpPr>
          <a:xfrm>
            <a:off x="121055" y="6712710"/>
            <a:ext cx="6400913" cy="1065702"/>
            <a:chOff x="121055" y="6712710"/>
            <a:chExt cx="6400913" cy="1065702"/>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pic>
        <p:nvPicPr>
          <p:cNvPr id="4" name="Picture 3">
            <a:hlinkClick r:id="rId7"/>
          </p:cNvPr>
          <p:cNvPicPr>
            <a:picLocks noChangeAspect="1"/>
          </p:cNvPicPr>
          <p:nvPr/>
        </p:nvPicPr>
        <p:blipFill rotWithShape="1">
          <a:blip r:embed="rId8">
            <a:extLst>
              <a:ext uri="{28A0092B-C50C-407E-A947-70E740481C1C}">
                <a14:useLocalDpi xmlns:a14="http://schemas.microsoft.com/office/drawing/2010/main" val="0"/>
              </a:ext>
            </a:extLst>
          </a:blip>
          <a:srcRect t="1359"/>
          <a:stretch/>
        </p:blipFill>
        <p:spPr>
          <a:xfrm>
            <a:off x="1695806" y="1640421"/>
            <a:ext cx="6666781" cy="4414021"/>
          </a:xfrm>
          <a:prstGeom prst="rect">
            <a:avLst/>
          </a:prstGeom>
          <a:ln>
            <a:solidFill>
              <a:schemeClr val="tx1"/>
            </a:solidFill>
          </a:ln>
        </p:spPr>
      </p:pic>
      <p:pic>
        <p:nvPicPr>
          <p:cNvPr id="16" name="Picture 15">
            <a:hlinkClick r:id="rId7"/>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226021" y="2874736"/>
            <a:ext cx="3606349" cy="2247619"/>
          </a:xfrm>
          <a:prstGeom prst="rect">
            <a:avLst/>
          </a:prstGeom>
        </p:spPr>
      </p:pic>
      <p:sp>
        <p:nvSpPr>
          <p:cNvPr id="5" name="Rectangle 4"/>
          <p:cNvSpPr/>
          <p:nvPr/>
        </p:nvSpPr>
        <p:spPr>
          <a:xfrm>
            <a:off x="3555343" y="6162023"/>
            <a:ext cx="3113545" cy="646331"/>
          </a:xfrm>
          <a:prstGeom prst="rect">
            <a:avLst/>
          </a:prstGeom>
        </p:spPr>
        <p:txBody>
          <a:bodyPr wrap="none">
            <a:spAutoFit/>
          </a:bodyPr>
          <a:lstStyle/>
          <a:p>
            <a:r>
              <a:rPr lang="en-US" dirty="0">
                <a:hlinkClick r:id="rId7"/>
              </a:rPr>
              <a:t>https://youtu.be/_</a:t>
            </a:r>
            <a:r>
              <a:rPr lang="en-US" dirty="0" smtClean="0">
                <a:hlinkClick r:id="rId7"/>
              </a:rPr>
              <a:t>bvLbaPSEaw</a:t>
            </a:r>
            <a:endParaRPr lang="en-US" dirty="0" smtClean="0"/>
          </a:p>
          <a:p>
            <a:endParaRPr lang="en-US" dirty="0"/>
          </a:p>
        </p:txBody>
      </p:sp>
    </p:spTree>
    <p:extLst>
      <p:ext uri="{BB962C8B-B14F-4D97-AF65-F5344CB8AC3E}">
        <p14:creationId xmlns:p14="http://schemas.microsoft.com/office/powerpoint/2010/main" val="1100165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2" name="Title 1"/>
          <p:cNvSpPr>
            <a:spLocks noGrp="1"/>
          </p:cNvSpPr>
          <p:nvPr>
            <p:ph type="title"/>
          </p:nvPr>
        </p:nvSpPr>
        <p:spPr>
          <a:xfrm>
            <a:off x="122347" y="-317241"/>
            <a:ext cx="8675370" cy="1502305"/>
          </a:xfrm>
        </p:spPr>
        <p:txBody>
          <a:bodyPr>
            <a:normAutofit fontScale="90000"/>
          </a:bodyPr>
          <a:lstStyle/>
          <a:p>
            <a:r>
              <a:rPr lang="en-US" sz="4000" dirty="0"/>
              <a:t> </a:t>
            </a:r>
            <a:br>
              <a:rPr lang="en-US" sz="4000" dirty="0"/>
            </a:br>
            <a:r>
              <a:rPr lang="en-US" sz="4000" b="1" dirty="0" smtClean="0"/>
              <a:t>Earth Systems - Vocabulary Words</a:t>
            </a:r>
            <a:r>
              <a:rPr lang="en-US" dirty="0"/>
              <a:t/>
            </a:r>
            <a:br>
              <a:rPr lang="en-US" dirty="0"/>
            </a:br>
            <a:endParaRPr lang="en-US" dirty="0"/>
          </a:p>
        </p:txBody>
      </p:sp>
      <p:sp>
        <p:nvSpPr>
          <p:cNvPr id="3" name="Content Placeholder 2"/>
          <p:cNvSpPr>
            <a:spLocks noGrp="1"/>
          </p:cNvSpPr>
          <p:nvPr>
            <p:ph idx="1"/>
          </p:nvPr>
        </p:nvSpPr>
        <p:spPr>
          <a:xfrm>
            <a:off x="644862" y="748830"/>
            <a:ext cx="8675370" cy="5346441"/>
          </a:xfrm>
        </p:spPr>
        <p:txBody>
          <a:bodyPr>
            <a:noAutofit/>
          </a:bodyPr>
          <a:lstStyle/>
          <a:p>
            <a:pPr marL="0" indent="0">
              <a:lnSpc>
                <a:spcPct val="100000"/>
              </a:lnSpc>
              <a:spcBef>
                <a:spcPts val="0"/>
              </a:spcBef>
              <a:buNone/>
            </a:pPr>
            <a:r>
              <a:rPr lang="en-US" sz="2200" b="1" dirty="0" smtClean="0">
                <a:latin typeface="+mj-lt"/>
              </a:rPr>
              <a:t>Hydrosphere: </a:t>
            </a:r>
            <a:r>
              <a:rPr lang="en-US" sz="2200" dirty="0" smtClean="0">
                <a:latin typeface="+mj-lt"/>
              </a:rPr>
              <a:t>All </a:t>
            </a:r>
            <a:r>
              <a:rPr lang="en-US" sz="2200" dirty="0">
                <a:latin typeface="+mj-lt"/>
              </a:rPr>
              <a:t>the waters on the earth's surface, such as lakes and seas, and sometimes including water over the earth's surface, such as clouds</a:t>
            </a:r>
            <a:r>
              <a:rPr lang="en-US" sz="2200" dirty="0" smtClean="0">
                <a:latin typeface="+mj-lt"/>
              </a:rPr>
              <a:t>.</a:t>
            </a:r>
            <a:endParaRPr lang="en-US" sz="100" dirty="0">
              <a:latin typeface="+mj-lt"/>
            </a:endParaRPr>
          </a:p>
          <a:p>
            <a:pPr marL="0" indent="0">
              <a:lnSpc>
                <a:spcPct val="100000"/>
              </a:lnSpc>
              <a:spcBef>
                <a:spcPts val="0"/>
              </a:spcBef>
              <a:buNone/>
            </a:pPr>
            <a:endParaRPr lang="en-US" sz="800" b="1" dirty="0" smtClean="0">
              <a:latin typeface="+mj-lt"/>
            </a:endParaRPr>
          </a:p>
          <a:p>
            <a:pPr marL="0" indent="0">
              <a:lnSpc>
                <a:spcPct val="100000"/>
              </a:lnSpc>
              <a:spcBef>
                <a:spcPts val="0"/>
              </a:spcBef>
              <a:buNone/>
            </a:pPr>
            <a:r>
              <a:rPr lang="en-US" sz="2200" b="1" dirty="0" smtClean="0">
                <a:latin typeface="+mj-lt"/>
              </a:rPr>
              <a:t>Water cycle: </a:t>
            </a:r>
            <a:r>
              <a:rPr lang="en-US" sz="2200" dirty="0" smtClean="0">
                <a:latin typeface="+mj-lt"/>
              </a:rPr>
              <a:t>The </a:t>
            </a:r>
            <a:r>
              <a:rPr lang="en-US" sz="2200" dirty="0">
                <a:latin typeface="+mj-lt"/>
              </a:rPr>
              <a:t>water cycle describes how water evaporates from the surface of the earth, rises into the atmosphere, cools and condenses into rain or snow in clouds, and falls again to the surface as precipitation.</a:t>
            </a:r>
          </a:p>
          <a:p>
            <a:pPr marL="0" indent="0">
              <a:lnSpc>
                <a:spcPct val="100000"/>
              </a:lnSpc>
              <a:spcBef>
                <a:spcPts val="0"/>
              </a:spcBef>
              <a:buNone/>
            </a:pPr>
            <a:endParaRPr lang="en-US" sz="800" b="1" dirty="0" smtClean="0">
              <a:latin typeface="+mj-lt"/>
            </a:endParaRPr>
          </a:p>
          <a:p>
            <a:pPr marL="0" indent="0">
              <a:lnSpc>
                <a:spcPct val="100000"/>
              </a:lnSpc>
              <a:spcBef>
                <a:spcPts val="0"/>
              </a:spcBef>
              <a:buNone/>
            </a:pPr>
            <a:r>
              <a:rPr lang="en-US" sz="2200" b="1" dirty="0" smtClean="0">
                <a:latin typeface="+mj-lt"/>
              </a:rPr>
              <a:t>Brackish</a:t>
            </a:r>
            <a:r>
              <a:rPr lang="en-US" sz="2200" dirty="0" smtClean="0">
                <a:latin typeface="+mj-lt"/>
              </a:rPr>
              <a:t>: A </a:t>
            </a:r>
            <a:r>
              <a:rPr lang="en-US" sz="2200" dirty="0">
                <a:latin typeface="+mj-lt"/>
              </a:rPr>
              <a:t>type of water that is a combination of fresh and saltwater.</a:t>
            </a:r>
          </a:p>
          <a:p>
            <a:pPr marL="0" indent="0">
              <a:lnSpc>
                <a:spcPct val="100000"/>
              </a:lnSpc>
              <a:spcBef>
                <a:spcPts val="0"/>
              </a:spcBef>
              <a:buNone/>
            </a:pPr>
            <a:endParaRPr lang="en-US" sz="800" b="1" dirty="0" smtClean="0">
              <a:latin typeface="+mj-lt"/>
            </a:endParaRPr>
          </a:p>
          <a:p>
            <a:pPr marL="0" indent="0">
              <a:lnSpc>
                <a:spcPct val="100000"/>
              </a:lnSpc>
              <a:spcBef>
                <a:spcPts val="0"/>
              </a:spcBef>
              <a:buNone/>
            </a:pPr>
            <a:r>
              <a:rPr lang="en-US" sz="2200" b="1" dirty="0" smtClean="0">
                <a:latin typeface="+mj-lt"/>
              </a:rPr>
              <a:t>Geosphere: </a:t>
            </a:r>
            <a:r>
              <a:rPr lang="en-US" sz="2200" dirty="0" smtClean="0">
                <a:latin typeface="+mj-lt"/>
              </a:rPr>
              <a:t>The </a:t>
            </a:r>
            <a:r>
              <a:rPr lang="en-US" sz="2200" dirty="0">
                <a:latin typeface="+mj-lt"/>
              </a:rPr>
              <a:t>portion of earth that includes the earth's interior and all landforms on the surface of the </a:t>
            </a:r>
            <a:r>
              <a:rPr lang="en-US" sz="2200" dirty="0" smtClean="0">
                <a:latin typeface="+mj-lt"/>
              </a:rPr>
              <a:t>earth.</a:t>
            </a:r>
            <a:endParaRPr lang="en-US" sz="2200" dirty="0">
              <a:latin typeface="+mj-lt"/>
            </a:endParaRPr>
          </a:p>
          <a:p>
            <a:pPr marL="0" indent="0">
              <a:lnSpc>
                <a:spcPct val="100000"/>
              </a:lnSpc>
              <a:spcBef>
                <a:spcPts val="0"/>
              </a:spcBef>
              <a:buNone/>
            </a:pPr>
            <a:endParaRPr lang="en-US" sz="800" b="1" dirty="0" smtClean="0">
              <a:latin typeface="+mj-lt"/>
            </a:endParaRPr>
          </a:p>
          <a:p>
            <a:pPr marL="0" indent="0">
              <a:lnSpc>
                <a:spcPct val="100000"/>
              </a:lnSpc>
              <a:spcBef>
                <a:spcPts val="0"/>
              </a:spcBef>
              <a:buNone/>
            </a:pPr>
            <a:r>
              <a:rPr lang="en-US" sz="2200" b="1" dirty="0" smtClean="0">
                <a:latin typeface="+mj-lt"/>
              </a:rPr>
              <a:t>Atmosphere</a:t>
            </a:r>
            <a:r>
              <a:rPr lang="en-US" sz="2200" dirty="0" smtClean="0">
                <a:latin typeface="+mj-lt"/>
              </a:rPr>
              <a:t>: The </a:t>
            </a:r>
            <a:r>
              <a:rPr lang="en-US" sz="2200" dirty="0">
                <a:latin typeface="+mj-lt"/>
              </a:rPr>
              <a:t>layer of gasses surrounding the earth</a:t>
            </a:r>
          </a:p>
          <a:p>
            <a:pPr marL="0" indent="0">
              <a:lnSpc>
                <a:spcPct val="100000"/>
              </a:lnSpc>
              <a:spcBef>
                <a:spcPts val="0"/>
              </a:spcBef>
              <a:buNone/>
            </a:pPr>
            <a:endParaRPr lang="en-US" sz="800" b="1" dirty="0" smtClean="0">
              <a:latin typeface="+mj-lt"/>
            </a:endParaRPr>
          </a:p>
          <a:p>
            <a:pPr marL="0" indent="0">
              <a:lnSpc>
                <a:spcPct val="100000"/>
              </a:lnSpc>
              <a:spcBef>
                <a:spcPts val="0"/>
              </a:spcBef>
              <a:buNone/>
            </a:pPr>
            <a:r>
              <a:rPr lang="en-US" sz="2200" b="1" dirty="0" smtClean="0">
                <a:latin typeface="+mj-lt"/>
              </a:rPr>
              <a:t>Oxygen</a:t>
            </a:r>
            <a:r>
              <a:rPr lang="en-US" sz="2200" dirty="0" smtClean="0">
                <a:latin typeface="+mj-lt"/>
              </a:rPr>
              <a:t>: One </a:t>
            </a:r>
            <a:r>
              <a:rPr lang="en-US" sz="2200" dirty="0">
                <a:latin typeface="+mj-lt"/>
              </a:rPr>
              <a:t>of the gasses in the atmosphere that is used by living organisms to breathe</a:t>
            </a:r>
          </a:p>
          <a:p>
            <a:pPr marL="0" indent="0">
              <a:lnSpc>
                <a:spcPct val="100000"/>
              </a:lnSpc>
              <a:spcBef>
                <a:spcPts val="0"/>
              </a:spcBef>
              <a:buNone/>
            </a:pPr>
            <a:endParaRPr lang="en-US" sz="800" b="1" dirty="0" smtClean="0">
              <a:latin typeface="+mj-lt"/>
            </a:endParaRPr>
          </a:p>
          <a:p>
            <a:pPr marL="0" indent="0">
              <a:lnSpc>
                <a:spcPct val="100000"/>
              </a:lnSpc>
              <a:spcBef>
                <a:spcPts val="0"/>
              </a:spcBef>
              <a:buNone/>
            </a:pPr>
            <a:r>
              <a:rPr lang="en-US" sz="2200" b="1" dirty="0" smtClean="0">
                <a:latin typeface="+mj-lt"/>
              </a:rPr>
              <a:t>Biosphere: </a:t>
            </a:r>
            <a:r>
              <a:rPr lang="en-US" sz="2200" dirty="0" smtClean="0">
                <a:latin typeface="+mj-lt"/>
              </a:rPr>
              <a:t>All </a:t>
            </a:r>
            <a:r>
              <a:rPr lang="en-US" sz="2200" dirty="0">
                <a:latin typeface="+mj-lt"/>
              </a:rPr>
              <a:t>the living organisms on the </a:t>
            </a:r>
            <a:r>
              <a:rPr lang="en-US" sz="2200" dirty="0" smtClean="0">
                <a:latin typeface="+mj-lt"/>
              </a:rPr>
              <a:t>earth</a:t>
            </a:r>
          </a:p>
          <a:p>
            <a:pPr marL="0" indent="0">
              <a:lnSpc>
                <a:spcPct val="100000"/>
              </a:lnSpc>
              <a:spcBef>
                <a:spcPts val="0"/>
              </a:spcBef>
              <a:buNone/>
            </a:pPr>
            <a:endParaRPr lang="en-US" sz="800" dirty="0">
              <a:latin typeface="+mj-lt"/>
            </a:endParaRPr>
          </a:p>
          <a:p>
            <a:pPr marL="0" indent="0">
              <a:lnSpc>
                <a:spcPct val="100000"/>
              </a:lnSpc>
              <a:spcBef>
                <a:spcPts val="0"/>
              </a:spcBef>
              <a:buNone/>
            </a:pPr>
            <a:r>
              <a:rPr lang="en-US" sz="2200" b="1" dirty="0" smtClean="0">
                <a:latin typeface="+mj-lt"/>
              </a:rPr>
              <a:t>Invasive species</a:t>
            </a:r>
            <a:r>
              <a:rPr lang="en-US" sz="2200" dirty="0" smtClean="0">
                <a:latin typeface="+mj-lt"/>
              </a:rPr>
              <a:t>: An </a:t>
            </a:r>
            <a:r>
              <a:rPr lang="en-US" sz="2200" dirty="0">
                <a:latin typeface="+mj-lt"/>
              </a:rPr>
              <a:t>organism that is not native to an area and causes harm</a:t>
            </a:r>
          </a:p>
        </p:txBody>
      </p:sp>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sp>
        <p:nvSpPr>
          <p:cNvPr id="15" name="Rectangle 14"/>
          <p:cNvSpPr/>
          <p:nvPr/>
        </p:nvSpPr>
        <p:spPr>
          <a:xfrm>
            <a:off x="-290458" y="6301084"/>
            <a:ext cx="10058401" cy="1754326"/>
          </a:xfrm>
          <a:prstGeom prst="rect">
            <a:avLst/>
          </a:prstGeom>
        </p:spPr>
        <p:txBody>
          <a:bodyPr wrap="square">
            <a:spAutoFit/>
          </a:bodyPr>
          <a:lstStyle/>
          <a:p>
            <a:pPr marL="457200" marR="0" indent="457200" algn="ctr">
              <a:spcBef>
                <a:spcPts val="0"/>
              </a:spcBef>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Practice the vocabulary words on </a:t>
            </a:r>
            <a:r>
              <a:rPr lang="en-US" dirty="0" err="1" smtClean="0">
                <a:latin typeface="Calibri" panose="020F0502020204030204" pitchFamily="34" charset="0"/>
                <a:ea typeface="Calibri" panose="020F0502020204030204" pitchFamily="34" charset="0"/>
                <a:cs typeface="Times New Roman" panose="02020603050405020304" pitchFamily="18" charset="0"/>
              </a:rPr>
              <a:t>quizlet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hlinkClick r:id="rId7"/>
              </a:rPr>
              <a:t>https://quizlet.com/_</a:t>
            </a:r>
            <a:r>
              <a:rPr lang="en-US" dirty="0" smtClean="0">
                <a:latin typeface="Calibri" panose="020F0502020204030204" pitchFamily="34" charset="0"/>
                <a:ea typeface="Calibri" panose="020F0502020204030204" pitchFamily="34" charset="0"/>
                <a:cs typeface="Times New Roman" panose="02020603050405020304" pitchFamily="18" charset="0"/>
                <a:hlinkClick r:id="rId7"/>
              </a:rPr>
              <a:t>8ax02l?x=1jqt&amp;i=2s8evl</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457200" marR="0" indent="457200" algn="ctr">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gn="ctr">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p>
          <a:p>
            <a:pPr marL="457200" marR="0" indent="457200" algn="ctr">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gn="ctr">
              <a:spcBef>
                <a:spcPts val="0"/>
              </a:spcBef>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dirty="0" smtClean="0"/>
          </a:p>
          <a:p>
            <a:pPr marL="457200" marR="0" indent="457200" algn="ctr">
              <a:spcBef>
                <a:spcPts val="0"/>
              </a:spcBef>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71954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964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2" name="Title 1"/>
          <p:cNvSpPr>
            <a:spLocks noGrp="1"/>
          </p:cNvSpPr>
          <p:nvPr>
            <p:ph type="title"/>
          </p:nvPr>
        </p:nvSpPr>
        <p:spPr>
          <a:xfrm>
            <a:off x="122347" y="-317241"/>
            <a:ext cx="8675370" cy="1502305"/>
          </a:xfrm>
        </p:spPr>
        <p:txBody>
          <a:bodyPr>
            <a:normAutofit fontScale="90000"/>
          </a:bodyPr>
          <a:lstStyle/>
          <a:p>
            <a:r>
              <a:rPr lang="en-US" sz="4000" dirty="0"/>
              <a:t> </a:t>
            </a:r>
            <a:br>
              <a:rPr lang="en-US" sz="4000" dirty="0"/>
            </a:br>
            <a:r>
              <a:rPr lang="en-US" sz="4000" b="1" dirty="0" smtClean="0"/>
              <a:t>Runoff- Vocabulary Words</a:t>
            </a:r>
            <a:r>
              <a:rPr lang="en-US" dirty="0"/>
              <a:t/>
            </a:r>
            <a:br>
              <a:rPr lang="en-US" dirty="0"/>
            </a:br>
            <a:endParaRPr lang="en-US" dirty="0"/>
          </a:p>
        </p:txBody>
      </p:sp>
      <p:sp>
        <p:nvSpPr>
          <p:cNvPr id="3" name="Content Placeholder 2"/>
          <p:cNvSpPr>
            <a:spLocks noGrp="1"/>
          </p:cNvSpPr>
          <p:nvPr>
            <p:ph idx="1"/>
          </p:nvPr>
        </p:nvSpPr>
        <p:spPr>
          <a:xfrm>
            <a:off x="663523" y="1342324"/>
            <a:ext cx="8675370" cy="4931516"/>
          </a:xfrm>
        </p:spPr>
        <p:txBody>
          <a:bodyPr>
            <a:noAutofit/>
          </a:bodyPr>
          <a:lstStyle/>
          <a:p>
            <a:pPr marL="0" indent="0">
              <a:buNone/>
            </a:pPr>
            <a:r>
              <a:rPr lang="en-US" sz="2200" b="1" dirty="0">
                <a:latin typeface="+mj-lt"/>
              </a:rPr>
              <a:t>Runoff: </a:t>
            </a:r>
            <a:r>
              <a:rPr lang="en-US" sz="2200" dirty="0">
                <a:latin typeface="+mj-lt"/>
              </a:rPr>
              <a:t>Draining away of water from land</a:t>
            </a:r>
          </a:p>
          <a:p>
            <a:pPr marL="0" indent="0">
              <a:buNone/>
            </a:pPr>
            <a:endParaRPr lang="en-US" sz="800" dirty="0">
              <a:latin typeface="+mj-lt"/>
            </a:endParaRPr>
          </a:p>
          <a:p>
            <a:pPr marL="0" indent="0">
              <a:buNone/>
            </a:pPr>
            <a:r>
              <a:rPr lang="en-US" sz="2200" b="1" dirty="0">
                <a:latin typeface="+mj-lt"/>
              </a:rPr>
              <a:t>Fertilizer: </a:t>
            </a:r>
            <a:r>
              <a:rPr lang="en-US" sz="2200" dirty="0">
                <a:latin typeface="+mj-lt"/>
              </a:rPr>
              <a:t>A chemical that helps plants to grow</a:t>
            </a:r>
          </a:p>
          <a:p>
            <a:pPr marL="0" indent="0">
              <a:buNone/>
            </a:pPr>
            <a:endParaRPr lang="en-US" sz="800" dirty="0">
              <a:latin typeface="+mj-lt"/>
            </a:endParaRPr>
          </a:p>
          <a:p>
            <a:pPr marL="0" indent="0">
              <a:buNone/>
            </a:pPr>
            <a:r>
              <a:rPr lang="en-US" sz="2200" b="1" dirty="0">
                <a:latin typeface="+mj-lt"/>
              </a:rPr>
              <a:t>Wastewater Treatment Plant: </a:t>
            </a:r>
            <a:r>
              <a:rPr lang="en-US" sz="2200" dirty="0">
                <a:latin typeface="+mj-lt"/>
              </a:rPr>
              <a:t>A place where the water from houses and goes to be cleaned so it can be reused</a:t>
            </a:r>
          </a:p>
          <a:p>
            <a:pPr marL="0" indent="0">
              <a:buNone/>
            </a:pPr>
            <a:endParaRPr lang="en-US" sz="800" dirty="0">
              <a:latin typeface="+mj-lt"/>
            </a:endParaRPr>
          </a:p>
          <a:p>
            <a:pPr marL="0" indent="0">
              <a:buNone/>
            </a:pPr>
            <a:r>
              <a:rPr lang="en-US" sz="2200" b="1" dirty="0">
                <a:latin typeface="+mj-lt"/>
              </a:rPr>
              <a:t>Oxygen: </a:t>
            </a:r>
            <a:r>
              <a:rPr lang="en-US" sz="2200" dirty="0">
                <a:latin typeface="+mj-lt"/>
              </a:rPr>
              <a:t>A part of the air that we need to breathe. Oxygen is the most abundant element on earth.</a:t>
            </a:r>
          </a:p>
          <a:p>
            <a:pPr marL="0" indent="0">
              <a:buNone/>
            </a:pPr>
            <a:endParaRPr lang="en-US" sz="800" dirty="0">
              <a:latin typeface="+mj-lt"/>
            </a:endParaRPr>
          </a:p>
          <a:p>
            <a:pPr marL="0" indent="0">
              <a:buNone/>
            </a:pPr>
            <a:r>
              <a:rPr lang="en-US" sz="2200" b="1" dirty="0">
                <a:latin typeface="+mj-lt"/>
              </a:rPr>
              <a:t>Storm Drain: </a:t>
            </a:r>
            <a:r>
              <a:rPr lang="en-US" sz="2200" dirty="0">
                <a:latin typeface="+mj-lt"/>
              </a:rPr>
              <a:t>An opening in a sidewalk, street, or parking lot that carries water away from those areas and drains into a nearby waterway</a:t>
            </a:r>
          </a:p>
          <a:p>
            <a:pPr marL="0" indent="0">
              <a:buNone/>
            </a:pPr>
            <a:endParaRPr lang="en-US" sz="2200" dirty="0">
              <a:latin typeface="+mj-lt"/>
            </a:endParaRPr>
          </a:p>
        </p:txBody>
      </p:sp>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sp>
        <p:nvSpPr>
          <p:cNvPr id="15" name="Rectangle 14"/>
          <p:cNvSpPr/>
          <p:nvPr/>
        </p:nvSpPr>
        <p:spPr>
          <a:xfrm>
            <a:off x="-429208" y="6219712"/>
            <a:ext cx="10487608" cy="2031325"/>
          </a:xfrm>
          <a:prstGeom prst="rect">
            <a:avLst/>
          </a:prstGeom>
        </p:spPr>
        <p:txBody>
          <a:bodyPr wrap="square">
            <a:spAutoFit/>
          </a:bodyPr>
          <a:lstStyle/>
          <a:p>
            <a:pPr marL="457200" indent="457200" algn="ctr"/>
            <a:r>
              <a:rPr lang="en-US" dirty="0" smtClean="0">
                <a:effectLst/>
                <a:latin typeface="Calibri" panose="020F0502020204030204" pitchFamily="34" charset="0"/>
                <a:ea typeface="Calibri" panose="020F0502020204030204" pitchFamily="34" charset="0"/>
                <a:cs typeface="Times New Roman" panose="02020603050405020304" pitchFamily="18" charset="0"/>
              </a:rPr>
              <a:t>Practice the vocabulary words on </a:t>
            </a:r>
            <a:r>
              <a:rPr lang="en-US" dirty="0" err="1" smtClean="0">
                <a:effectLst/>
                <a:latin typeface="Calibri" panose="020F0502020204030204" pitchFamily="34" charset="0"/>
                <a:ea typeface="Calibri" panose="020F0502020204030204" pitchFamily="34" charset="0"/>
                <a:cs typeface="Times New Roman" panose="02020603050405020304" pitchFamily="18" charset="0"/>
              </a:rPr>
              <a:t>quizlet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hlinkClick r:id="rId7"/>
              </a:rPr>
              <a:t>https://quizlet.com/_</a:t>
            </a:r>
            <a:r>
              <a:rPr lang="en-US" dirty="0" smtClean="0">
                <a:latin typeface="Calibri" panose="020F0502020204030204" pitchFamily="34" charset="0"/>
                <a:ea typeface="Calibri" panose="020F0502020204030204" pitchFamily="34" charset="0"/>
                <a:cs typeface="Times New Roman" panose="02020603050405020304" pitchFamily="18" charset="0"/>
                <a:hlinkClick r:id="rId7"/>
              </a:rPr>
              <a:t>8bhy7u?x=1jqt&amp;i=2s8evl</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lgn="ctr"/>
            <a:endParaRPr lang="en-US" dirty="0" smtClean="0"/>
          </a:p>
          <a:p>
            <a:pPr marL="457200" indent="457200" algn="ctr"/>
            <a:endParaRPr lang="en-US" dirty="0"/>
          </a:p>
          <a:p>
            <a:pPr marL="457200" indent="457200" algn="ct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dirty="0" smtClean="0"/>
          </a:p>
          <a:p>
            <a:pPr marL="457200" indent="457200" algn="ctr"/>
            <a:endParaRPr lang="en-US" dirty="0"/>
          </a:p>
          <a:p>
            <a:pPr marL="457200" marR="0" indent="457200" algn="ctr">
              <a:spcBef>
                <a:spcPts val="0"/>
              </a:spcBef>
              <a:spcAft>
                <a:spcPts val="0"/>
              </a:spcAft>
            </a:pPr>
            <a:endParaRPr lang="en-US" dirty="0" smtClean="0"/>
          </a:p>
          <a:p>
            <a:pPr marL="457200" marR="0" indent="457200" algn="ctr">
              <a:spcBef>
                <a:spcPts val="0"/>
              </a:spcBef>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39781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744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Runoff Quiz</a:t>
            </a:r>
            <a:r>
              <a:rPr lang="en-US" dirty="0"/>
              <a:t/>
            </a:r>
            <a:br>
              <a:rPr lang="en-US" dirty="0"/>
            </a:br>
            <a:endParaRPr lang="en-US" dirty="0"/>
          </a:p>
        </p:txBody>
      </p:sp>
      <p:sp>
        <p:nvSpPr>
          <p:cNvPr id="4" name="TextBox 3"/>
          <p:cNvSpPr txBox="1"/>
          <p:nvPr/>
        </p:nvSpPr>
        <p:spPr>
          <a:xfrm>
            <a:off x="1650270" y="1621850"/>
            <a:ext cx="6876661" cy="2123658"/>
          </a:xfrm>
          <a:prstGeom prst="rect">
            <a:avLst/>
          </a:prstGeom>
          <a:noFill/>
        </p:spPr>
        <p:txBody>
          <a:bodyPr wrap="square" rtlCol="0">
            <a:spAutoFit/>
          </a:bodyPr>
          <a:lstStyle/>
          <a:p>
            <a:r>
              <a:rPr lang="en-US" sz="2200" dirty="0" smtClean="0"/>
              <a:t>What </a:t>
            </a:r>
            <a:r>
              <a:rPr lang="en-US" sz="2200" dirty="0"/>
              <a:t>is a runoff</a:t>
            </a:r>
            <a:r>
              <a:rPr lang="en-US" sz="2200" dirty="0" smtClean="0"/>
              <a:t>?</a:t>
            </a:r>
          </a:p>
          <a:p>
            <a:endParaRPr lang="en-US" sz="2200" dirty="0"/>
          </a:p>
          <a:p>
            <a:pPr marL="457200" indent="-457200">
              <a:buFont typeface="+mj-lt"/>
              <a:buAutoNum type="alphaUcPeriod"/>
            </a:pPr>
            <a:r>
              <a:rPr lang="en-US" sz="2200" dirty="0" smtClean="0"/>
              <a:t>A </a:t>
            </a:r>
            <a:r>
              <a:rPr lang="en-US" sz="2200" dirty="0"/>
              <a:t>puddle</a:t>
            </a:r>
          </a:p>
          <a:p>
            <a:pPr marL="457200" indent="-457200">
              <a:buFont typeface="+mj-lt"/>
              <a:buAutoNum type="alphaUcPeriod"/>
            </a:pPr>
            <a:r>
              <a:rPr lang="en-US" sz="2200" dirty="0"/>
              <a:t>Land filtering water</a:t>
            </a:r>
          </a:p>
          <a:p>
            <a:pPr marL="457200" indent="-457200">
              <a:buFont typeface="+mj-lt"/>
              <a:buAutoNum type="alphaUcPeriod"/>
            </a:pPr>
            <a:r>
              <a:rPr lang="en-US" sz="2200" dirty="0"/>
              <a:t>The draining away of water from land</a:t>
            </a:r>
          </a:p>
          <a:p>
            <a:pPr marL="457200" indent="-457200">
              <a:buFont typeface="+mj-lt"/>
              <a:buAutoNum type="alphaUcPeriod"/>
            </a:pPr>
            <a:r>
              <a:rPr lang="en-US" sz="2200" dirty="0"/>
              <a:t>None of the </a:t>
            </a:r>
            <a:r>
              <a:rPr lang="en-US" sz="2200" dirty="0" smtClean="0"/>
              <a:t>above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890534" y="6011616"/>
            <a:ext cx="4167865" cy="923330"/>
          </a:xfrm>
          <a:prstGeom prst="rect">
            <a:avLst/>
          </a:prstGeom>
        </p:spPr>
        <p:txBody>
          <a:bodyPr wrap="square">
            <a:spAutoFit/>
          </a:bodyPr>
          <a:lstStyle/>
          <a:p>
            <a:pPr algn="ctr"/>
            <a:r>
              <a:rPr lang="en-US" dirty="0" smtClean="0"/>
              <a:t>Take the quiz online:</a:t>
            </a:r>
          </a:p>
          <a:p>
            <a:r>
              <a:rPr lang="en-US" dirty="0">
                <a:hlinkClick r:id="rId7"/>
              </a:rPr>
              <a:t>https://</a:t>
            </a:r>
            <a:r>
              <a:rPr lang="en-US" dirty="0" smtClean="0">
                <a:hlinkClick r:id="rId7"/>
              </a:rPr>
              <a:t>forms.gle/mB4MWoYSiCivBh6MA</a:t>
            </a:r>
            <a:endParaRPr lang="en-US" dirty="0" smtClean="0"/>
          </a:p>
          <a:p>
            <a:endParaRPr lang="en-US" dirty="0"/>
          </a:p>
        </p:txBody>
      </p:sp>
    </p:spTree>
    <p:extLst>
      <p:ext uri="{BB962C8B-B14F-4D97-AF65-F5344CB8AC3E}">
        <p14:creationId xmlns:p14="http://schemas.microsoft.com/office/powerpoint/2010/main" val="27392128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Runoff Quiz</a:t>
            </a:r>
            <a:r>
              <a:rPr lang="en-US" dirty="0"/>
              <a:t/>
            </a:r>
            <a:br>
              <a:rPr lang="en-US" dirty="0"/>
            </a:br>
            <a:endParaRPr lang="en-US" dirty="0"/>
          </a:p>
        </p:txBody>
      </p:sp>
      <p:sp>
        <p:nvSpPr>
          <p:cNvPr id="4" name="TextBox 3"/>
          <p:cNvSpPr txBox="1"/>
          <p:nvPr/>
        </p:nvSpPr>
        <p:spPr>
          <a:xfrm>
            <a:off x="1650270" y="1621850"/>
            <a:ext cx="6876661" cy="1785104"/>
          </a:xfrm>
          <a:prstGeom prst="rect">
            <a:avLst/>
          </a:prstGeom>
          <a:noFill/>
        </p:spPr>
        <p:txBody>
          <a:bodyPr wrap="square" rtlCol="0">
            <a:spAutoFit/>
          </a:bodyPr>
          <a:lstStyle/>
          <a:p>
            <a:r>
              <a:rPr lang="en-US" sz="2200" dirty="0"/>
              <a:t>Where does most runoff in Connecticut go?</a:t>
            </a:r>
          </a:p>
          <a:p>
            <a:endParaRPr lang="en-US" sz="2200" dirty="0" smtClean="0"/>
          </a:p>
          <a:p>
            <a:pPr marL="457200" indent="-457200">
              <a:buFont typeface="+mj-lt"/>
              <a:buAutoNum type="alphaUcPeriod"/>
            </a:pPr>
            <a:r>
              <a:rPr lang="en-US" sz="2200" dirty="0" smtClean="0"/>
              <a:t>Our </a:t>
            </a:r>
            <a:r>
              <a:rPr lang="en-US" sz="2200" dirty="0"/>
              <a:t>homes</a:t>
            </a:r>
          </a:p>
          <a:p>
            <a:pPr marL="457200" indent="-457200">
              <a:buFont typeface="+mj-lt"/>
              <a:buAutoNum type="alphaUcPeriod"/>
            </a:pPr>
            <a:r>
              <a:rPr lang="en-US" sz="2200" dirty="0"/>
              <a:t>Long Island Sound</a:t>
            </a:r>
          </a:p>
          <a:p>
            <a:pPr marL="457200" indent="-457200">
              <a:buFont typeface="+mj-lt"/>
              <a:buAutoNum type="alphaUcPeriod"/>
            </a:pPr>
            <a:r>
              <a:rPr lang="en-US" sz="2200" dirty="0"/>
              <a:t>To other states</a:t>
            </a:r>
            <a:endParaRPr lang="en-US" sz="2200" dirty="0" smtClean="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890534" y="6011616"/>
            <a:ext cx="4167865" cy="923330"/>
          </a:xfrm>
          <a:prstGeom prst="rect">
            <a:avLst/>
          </a:prstGeom>
        </p:spPr>
        <p:txBody>
          <a:bodyPr wrap="square">
            <a:spAutoFit/>
          </a:bodyPr>
          <a:lstStyle/>
          <a:p>
            <a:pPr algn="ctr"/>
            <a:r>
              <a:rPr lang="en-US" dirty="0" smtClean="0"/>
              <a:t>Take the quiz online:</a:t>
            </a:r>
          </a:p>
          <a:p>
            <a:r>
              <a:rPr lang="en-US" dirty="0">
                <a:hlinkClick r:id="rId7"/>
              </a:rPr>
              <a:t>https://</a:t>
            </a:r>
            <a:r>
              <a:rPr lang="en-US" dirty="0" smtClean="0">
                <a:hlinkClick r:id="rId7"/>
              </a:rPr>
              <a:t>forms.gle/mB4MWoYSiCivBh6MA</a:t>
            </a:r>
            <a:endParaRPr lang="en-US" dirty="0" smtClean="0"/>
          </a:p>
          <a:p>
            <a:endParaRPr lang="en-US" dirty="0"/>
          </a:p>
        </p:txBody>
      </p:sp>
    </p:spTree>
    <p:extLst>
      <p:ext uri="{BB962C8B-B14F-4D97-AF65-F5344CB8AC3E}">
        <p14:creationId xmlns:p14="http://schemas.microsoft.com/office/powerpoint/2010/main" val="11676351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Runoff Quiz</a:t>
            </a:r>
            <a:r>
              <a:rPr lang="en-US" dirty="0"/>
              <a:t/>
            </a:r>
            <a:br>
              <a:rPr lang="en-US" dirty="0"/>
            </a:br>
            <a:endParaRPr lang="en-US" dirty="0"/>
          </a:p>
        </p:txBody>
      </p:sp>
      <p:sp>
        <p:nvSpPr>
          <p:cNvPr id="4" name="TextBox 3"/>
          <p:cNvSpPr txBox="1"/>
          <p:nvPr/>
        </p:nvSpPr>
        <p:spPr>
          <a:xfrm>
            <a:off x="1650270" y="1621850"/>
            <a:ext cx="6876661" cy="2123658"/>
          </a:xfrm>
          <a:prstGeom prst="rect">
            <a:avLst/>
          </a:prstGeom>
          <a:noFill/>
        </p:spPr>
        <p:txBody>
          <a:bodyPr wrap="square" rtlCol="0">
            <a:spAutoFit/>
          </a:bodyPr>
          <a:lstStyle/>
          <a:p>
            <a:r>
              <a:rPr lang="en-US" sz="2200" dirty="0"/>
              <a:t>Why can runoff be harmful to the environment?</a:t>
            </a:r>
          </a:p>
          <a:p>
            <a:endParaRPr lang="en-US" sz="2200" dirty="0"/>
          </a:p>
          <a:p>
            <a:pPr marL="457200" indent="-457200">
              <a:buFont typeface="+mj-lt"/>
              <a:buAutoNum type="alphaUcPeriod"/>
            </a:pPr>
            <a:r>
              <a:rPr lang="en-US" sz="2200" dirty="0"/>
              <a:t>It is actually not harmful at all</a:t>
            </a:r>
          </a:p>
          <a:p>
            <a:pPr marL="457200" indent="-457200">
              <a:buFont typeface="+mj-lt"/>
              <a:buAutoNum type="alphaUcPeriod"/>
            </a:pPr>
            <a:r>
              <a:rPr lang="en-US" sz="2200" dirty="0"/>
              <a:t>It can flood your home</a:t>
            </a:r>
          </a:p>
          <a:p>
            <a:pPr marL="457200" indent="-457200">
              <a:buFont typeface="+mj-lt"/>
              <a:buAutoNum type="alphaUcPeriod"/>
            </a:pPr>
            <a:r>
              <a:rPr lang="en-US" sz="2200" dirty="0"/>
              <a:t>As it travels over land it can pick up chemicals and debris</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890534" y="6011616"/>
            <a:ext cx="4167865" cy="923330"/>
          </a:xfrm>
          <a:prstGeom prst="rect">
            <a:avLst/>
          </a:prstGeom>
        </p:spPr>
        <p:txBody>
          <a:bodyPr wrap="square">
            <a:spAutoFit/>
          </a:bodyPr>
          <a:lstStyle/>
          <a:p>
            <a:pPr algn="ctr"/>
            <a:r>
              <a:rPr lang="en-US" dirty="0" smtClean="0"/>
              <a:t>Take the quiz online:</a:t>
            </a:r>
          </a:p>
          <a:p>
            <a:r>
              <a:rPr lang="en-US" dirty="0">
                <a:hlinkClick r:id="rId7"/>
              </a:rPr>
              <a:t>https://</a:t>
            </a:r>
            <a:r>
              <a:rPr lang="en-US" dirty="0" smtClean="0">
                <a:hlinkClick r:id="rId7"/>
              </a:rPr>
              <a:t>forms.gle/mB4MWoYSiCivBh6MA</a:t>
            </a:r>
            <a:endParaRPr lang="en-US" dirty="0" smtClean="0"/>
          </a:p>
          <a:p>
            <a:endParaRPr lang="en-US" dirty="0"/>
          </a:p>
        </p:txBody>
      </p:sp>
    </p:spTree>
    <p:extLst>
      <p:ext uri="{BB962C8B-B14F-4D97-AF65-F5344CB8AC3E}">
        <p14:creationId xmlns:p14="http://schemas.microsoft.com/office/powerpoint/2010/main" val="41706802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Runoff Quiz</a:t>
            </a:r>
            <a:r>
              <a:rPr lang="en-US" dirty="0"/>
              <a:t/>
            </a:r>
            <a:br>
              <a:rPr lang="en-US" dirty="0"/>
            </a:br>
            <a:endParaRPr lang="en-US" dirty="0"/>
          </a:p>
        </p:txBody>
      </p:sp>
      <p:sp>
        <p:nvSpPr>
          <p:cNvPr id="4" name="TextBox 3"/>
          <p:cNvSpPr txBox="1"/>
          <p:nvPr/>
        </p:nvSpPr>
        <p:spPr>
          <a:xfrm>
            <a:off x="1650270" y="1621850"/>
            <a:ext cx="6876661" cy="2462213"/>
          </a:xfrm>
          <a:prstGeom prst="rect">
            <a:avLst/>
          </a:prstGeom>
          <a:noFill/>
        </p:spPr>
        <p:txBody>
          <a:bodyPr wrap="square" rtlCol="0">
            <a:spAutoFit/>
          </a:bodyPr>
          <a:lstStyle/>
          <a:p>
            <a:r>
              <a:rPr lang="en-US" sz="2200" dirty="0"/>
              <a:t>Which location in the video added the highest amount of fertilizer to the water?</a:t>
            </a:r>
          </a:p>
          <a:p>
            <a:endParaRPr lang="en-US" sz="2200" dirty="0"/>
          </a:p>
          <a:p>
            <a:pPr marL="457200" indent="-457200">
              <a:buFont typeface="+mj-lt"/>
              <a:buAutoNum type="alphaUcPeriod"/>
            </a:pPr>
            <a:r>
              <a:rPr lang="en-US" sz="2200" dirty="0"/>
              <a:t>Lawns</a:t>
            </a:r>
          </a:p>
          <a:p>
            <a:pPr marL="457200" indent="-457200">
              <a:buFont typeface="+mj-lt"/>
              <a:buAutoNum type="alphaUcPeriod"/>
            </a:pPr>
            <a:r>
              <a:rPr lang="en-US" sz="2200" dirty="0"/>
              <a:t>Water Treatment Center</a:t>
            </a:r>
          </a:p>
          <a:p>
            <a:pPr marL="457200" indent="-457200">
              <a:buFont typeface="+mj-lt"/>
              <a:buAutoNum type="alphaUcPeriod"/>
            </a:pPr>
            <a:r>
              <a:rPr lang="en-US" sz="2200" dirty="0"/>
              <a:t>The Mill River</a:t>
            </a:r>
          </a:p>
          <a:p>
            <a:pPr marL="457200" indent="-457200">
              <a:buFont typeface="+mj-lt"/>
              <a:buAutoNum type="alphaUcPeriod"/>
            </a:pPr>
            <a:r>
              <a:rPr lang="en-US" sz="2200" dirty="0"/>
              <a:t>None of the above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890534" y="6011616"/>
            <a:ext cx="4167865" cy="923330"/>
          </a:xfrm>
          <a:prstGeom prst="rect">
            <a:avLst/>
          </a:prstGeom>
        </p:spPr>
        <p:txBody>
          <a:bodyPr wrap="square">
            <a:spAutoFit/>
          </a:bodyPr>
          <a:lstStyle/>
          <a:p>
            <a:pPr algn="ctr"/>
            <a:r>
              <a:rPr lang="en-US" dirty="0" smtClean="0"/>
              <a:t>Take the quiz online:</a:t>
            </a:r>
          </a:p>
          <a:p>
            <a:r>
              <a:rPr lang="en-US" dirty="0">
                <a:hlinkClick r:id="rId7"/>
              </a:rPr>
              <a:t>https://</a:t>
            </a:r>
            <a:r>
              <a:rPr lang="en-US" dirty="0" smtClean="0">
                <a:hlinkClick r:id="rId7"/>
              </a:rPr>
              <a:t>forms.gle/mB4MWoYSiCivBh6MA</a:t>
            </a:r>
            <a:endParaRPr lang="en-US" dirty="0" smtClean="0"/>
          </a:p>
          <a:p>
            <a:endParaRPr lang="en-US" dirty="0"/>
          </a:p>
        </p:txBody>
      </p:sp>
    </p:spTree>
    <p:extLst>
      <p:ext uri="{BB962C8B-B14F-4D97-AF65-F5344CB8AC3E}">
        <p14:creationId xmlns:p14="http://schemas.microsoft.com/office/powerpoint/2010/main" val="15373376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Runoff Quiz</a:t>
            </a:r>
            <a:r>
              <a:rPr lang="en-US" dirty="0"/>
              <a:t/>
            </a:r>
            <a:br>
              <a:rPr lang="en-US" dirty="0"/>
            </a:br>
            <a:endParaRPr lang="en-US" dirty="0"/>
          </a:p>
        </p:txBody>
      </p:sp>
      <p:sp>
        <p:nvSpPr>
          <p:cNvPr id="4" name="TextBox 3"/>
          <p:cNvSpPr txBox="1"/>
          <p:nvPr/>
        </p:nvSpPr>
        <p:spPr>
          <a:xfrm>
            <a:off x="1029764" y="1986554"/>
            <a:ext cx="8117673" cy="1446550"/>
          </a:xfrm>
          <a:prstGeom prst="rect">
            <a:avLst/>
          </a:prstGeom>
          <a:noFill/>
        </p:spPr>
        <p:txBody>
          <a:bodyPr wrap="square" rtlCol="0">
            <a:spAutoFit/>
          </a:bodyPr>
          <a:lstStyle/>
          <a:p>
            <a:r>
              <a:rPr lang="en-US" sz="2200" dirty="0"/>
              <a:t>True or False: Runoff can affect the Long Island Sound Food Chain.</a:t>
            </a:r>
          </a:p>
          <a:p>
            <a:endParaRPr lang="en-US" sz="2200" dirty="0" smtClean="0"/>
          </a:p>
          <a:p>
            <a:pPr marL="457200" indent="-457200">
              <a:buFont typeface="+mj-lt"/>
              <a:buAutoNum type="alphaUcPeriod"/>
            </a:pPr>
            <a:r>
              <a:rPr lang="en-US" sz="2200" dirty="0" smtClean="0"/>
              <a:t>True</a:t>
            </a:r>
            <a:endParaRPr lang="en-US" sz="2200" dirty="0"/>
          </a:p>
          <a:p>
            <a:pPr marL="457200" indent="-457200">
              <a:buFont typeface="+mj-lt"/>
              <a:buAutoNum type="alphaUcPeriod"/>
            </a:pPr>
            <a:r>
              <a:rPr lang="en-US" sz="2200" dirty="0"/>
              <a:t>False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890534" y="6011616"/>
            <a:ext cx="4167865" cy="923330"/>
          </a:xfrm>
          <a:prstGeom prst="rect">
            <a:avLst/>
          </a:prstGeom>
        </p:spPr>
        <p:txBody>
          <a:bodyPr wrap="square">
            <a:spAutoFit/>
          </a:bodyPr>
          <a:lstStyle/>
          <a:p>
            <a:pPr algn="ctr"/>
            <a:r>
              <a:rPr lang="en-US" dirty="0" smtClean="0"/>
              <a:t>Take the quiz online:</a:t>
            </a:r>
          </a:p>
          <a:p>
            <a:r>
              <a:rPr lang="en-US" dirty="0">
                <a:hlinkClick r:id="rId7"/>
              </a:rPr>
              <a:t>https://</a:t>
            </a:r>
            <a:r>
              <a:rPr lang="en-US" dirty="0" smtClean="0">
                <a:hlinkClick r:id="rId7"/>
              </a:rPr>
              <a:t>forms.gle/mB4MWoYSiCivBh6MA</a:t>
            </a:r>
            <a:endParaRPr lang="en-US" dirty="0" smtClean="0"/>
          </a:p>
          <a:p>
            <a:endParaRPr lang="en-US" dirty="0"/>
          </a:p>
        </p:txBody>
      </p:sp>
    </p:spTree>
    <p:extLst>
      <p:ext uri="{BB962C8B-B14F-4D97-AF65-F5344CB8AC3E}">
        <p14:creationId xmlns:p14="http://schemas.microsoft.com/office/powerpoint/2010/main" val="18282602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Runoff Quiz</a:t>
            </a:r>
            <a:r>
              <a:rPr lang="en-US" dirty="0"/>
              <a:t/>
            </a:r>
            <a:br>
              <a:rPr lang="en-US" dirty="0"/>
            </a:br>
            <a:endParaRPr lang="en-US" dirty="0"/>
          </a:p>
        </p:txBody>
      </p:sp>
      <p:sp>
        <p:nvSpPr>
          <p:cNvPr id="4" name="TextBox 3"/>
          <p:cNvSpPr txBox="1"/>
          <p:nvPr/>
        </p:nvSpPr>
        <p:spPr>
          <a:xfrm>
            <a:off x="1029764" y="1986554"/>
            <a:ext cx="8117673" cy="1446550"/>
          </a:xfrm>
          <a:prstGeom prst="rect">
            <a:avLst/>
          </a:prstGeom>
          <a:noFill/>
        </p:spPr>
        <p:txBody>
          <a:bodyPr wrap="square" rtlCol="0">
            <a:spAutoFit/>
          </a:bodyPr>
          <a:lstStyle/>
          <a:p>
            <a:r>
              <a:rPr lang="en-US" sz="2200" dirty="0"/>
              <a:t>True or False: A rain garden helps prevent runoff.</a:t>
            </a:r>
          </a:p>
          <a:p>
            <a:endParaRPr lang="en-US" sz="2200" dirty="0"/>
          </a:p>
          <a:p>
            <a:pPr marL="457200" indent="-457200">
              <a:buFont typeface="+mj-lt"/>
              <a:buAutoNum type="alphaUcPeriod"/>
            </a:pPr>
            <a:r>
              <a:rPr lang="en-US" sz="2200" dirty="0"/>
              <a:t>True</a:t>
            </a:r>
          </a:p>
          <a:p>
            <a:pPr marL="457200" indent="-457200">
              <a:buFont typeface="+mj-lt"/>
              <a:buAutoNum type="alphaUcPeriod"/>
            </a:pPr>
            <a:r>
              <a:rPr lang="en-US" sz="2200" dirty="0"/>
              <a:t>False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890534" y="6011616"/>
            <a:ext cx="4167865" cy="923330"/>
          </a:xfrm>
          <a:prstGeom prst="rect">
            <a:avLst/>
          </a:prstGeom>
        </p:spPr>
        <p:txBody>
          <a:bodyPr wrap="square">
            <a:spAutoFit/>
          </a:bodyPr>
          <a:lstStyle/>
          <a:p>
            <a:pPr algn="ctr"/>
            <a:r>
              <a:rPr lang="en-US" dirty="0" smtClean="0"/>
              <a:t>Take the quiz online:</a:t>
            </a:r>
          </a:p>
          <a:p>
            <a:r>
              <a:rPr lang="en-US" dirty="0">
                <a:hlinkClick r:id="rId7"/>
              </a:rPr>
              <a:t>https://</a:t>
            </a:r>
            <a:r>
              <a:rPr lang="en-US" dirty="0" smtClean="0">
                <a:hlinkClick r:id="rId7"/>
              </a:rPr>
              <a:t>forms.gle/mB4MWoYSiCivBh6MA</a:t>
            </a:r>
            <a:endParaRPr lang="en-US" dirty="0" smtClean="0"/>
          </a:p>
          <a:p>
            <a:endParaRPr lang="en-US" dirty="0"/>
          </a:p>
        </p:txBody>
      </p:sp>
    </p:spTree>
    <p:extLst>
      <p:ext uri="{BB962C8B-B14F-4D97-AF65-F5344CB8AC3E}">
        <p14:creationId xmlns:p14="http://schemas.microsoft.com/office/powerpoint/2010/main" val="28319552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55" y="-477238"/>
            <a:ext cx="8675370" cy="1502305"/>
          </a:xfrm>
        </p:spPr>
        <p:txBody>
          <a:bodyPr>
            <a:normAutofit/>
          </a:bodyPr>
          <a:lstStyle/>
          <a:p>
            <a:r>
              <a:rPr lang="en-US" sz="4000" dirty="0"/>
              <a:t> </a:t>
            </a:r>
            <a:br>
              <a:rPr lang="en-US" sz="4000" dirty="0"/>
            </a:br>
            <a:r>
              <a:rPr lang="en-US" sz="3600" b="1" dirty="0" smtClean="0"/>
              <a:t>Learn More - Runoff</a:t>
            </a:r>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6" name="TextBox 15"/>
          <p:cNvSpPr txBox="1"/>
          <p:nvPr/>
        </p:nvSpPr>
        <p:spPr>
          <a:xfrm>
            <a:off x="713918" y="1399339"/>
            <a:ext cx="8749365" cy="3816429"/>
          </a:xfrm>
          <a:prstGeom prst="rect">
            <a:avLst/>
          </a:prstGeom>
          <a:noFill/>
        </p:spPr>
        <p:txBody>
          <a:bodyPr wrap="square" rtlCol="0">
            <a:spAutoFit/>
          </a:bodyPr>
          <a:lstStyle/>
          <a:p>
            <a:r>
              <a:rPr lang="en-US" sz="2200" dirty="0" smtClean="0"/>
              <a:t>Ever wonder where the rain goes? </a:t>
            </a:r>
          </a:p>
          <a:p>
            <a:r>
              <a:rPr lang="en-US" sz="2200" dirty="0" smtClean="0">
                <a:hlinkClick r:id="rId7"/>
              </a:rPr>
              <a:t>https://youtu.be/LMq6FYiF1mo</a:t>
            </a:r>
            <a:endParaRPr lang="en-US" sz="2200" dirty="0" smtClean="0"/>
          </a:p>
          <a:p>
            <a:endParaRPr lang="en-US" sz="2200" dirty="0" smtClean="0"/>
          </a:p>
          <a:p>
            <a:r>
              <a:rPr lang="en-US" sz="2200" dirty="0" smtClean="0"/>
              <a:t>Learn more about </a:t>
            </a:r>
            <a:r>
              <a:rPr lang="en-US" sz="2200" dirty="0" err="1" smtClean="0"/>
              <a:t>stormwater</a:t>
            </a:r>
            <a:r>
              <a:rPr lang="en-US" sz="2200" dirty="0" smtClean="0"/>
              <a:t> runoff</a:t>
            </a:r>
          </a:p>
          <a:p>
            <a:r>
              <a:rPr lang="en-US" sz="2200" dirty="0" smtClean="0">
                <a:hlinkClick r:id="rId8"/>
              </a:rPr>
              <a:t>https://youtu.be/jNs28UcjNbk</a:t>
            </a:r>
            <a:endParaRPr lang="en-US" sz="2200" dirty="0" smtClean="0"/>
          </a:p>
          <a:p>
            <a:endParaRPr lang="en-US" sz="2200" dirty="0" smtClean="0"/>
          </a:p>
          <a:p>
            <a:r>
              <a:rPr lang="en-US" sz="2200" dirty="0"/>
              <a:t>Lets start thinking about runoff near your house. Use this activity to take a walk around your house and observe and record things like a scientist would! </a:t>
            </a:r>
            <a:r>
              <a:rPr lang="en-US" sz="2200" dirty="0">
                <a:hlinkClick r:id="rId9"/>
              </a:rPr>
              <a:t>https://</a:t>
            </a:r>
            <a:r>
              <a:rPr lang="en-US" sz="2200" dirty="0" smtClean="0">
                <a:hlinkClick r:id="rId9"/>
              </a:rPr>
              <a:t>water.unl.edu/documents/Stormwater%20Walk%20opt.pdf</a:t>
            </a:r>
            <a:endParaRPr lang="en-US" sz="2200" dirty="0" smtClean="0"/>
          </a:p>
          <a:p>
            <a:endParaRPr lang="en-US" sz="2200" dirty="0" smtClean="0"/>
          </a:p>
          <a:p>
            <a:endParaRPr lang="en-US" sz="2200" dirty="0" smtClean="0"/>
          </a:p>
        </p:txBody>
      </p:sp>
    </p:spTree>
    <p:extLst>
      <p:ext uri="{BB962C8B-B14F-4D97-AF65-F5344CB8AC3E}">
        <p14:creationId xmlns:p14="http://schemas.microsoft.com/office/powerpoint/2010/main" val="4275303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oogle Shape;61;p13"/>
          <p:cNvPicPr preferRelativeResize="0"/>
          <p:nvPr/>
        </p:nvPicPr>
        <p:blipFill>
          <a:blip r:embed="rId3">
            <a:alphaModFix/>
          </a:blip>
          <a:stretch>
            <a:fillRect/>
          </a:stretch>
        </p:blipFill>
        <p:spPr>
          <a:xfrm>
            <a:off x="5289017" y="1031947"/>
            <a:ext cx="1207142" cy="1258977"/>
          </a:xfrm>
          <a:prstGeom prst="rect">
            <a:avLst/>
          </a:prstGeom>
          <a:noFill/>
          <a:ln>
            <a:noFill/>
          </a:ln>
        </p:spPr>
      </p:pic>
      <p:pic>
        <p:nvPicPr>
          <p:cNvPr id="5" name="Picture 4"/>
          <p:cNvPicPr>
            <a:picLocks noChangeAspect="1"/>
          </p:cNvPicPr>
          <p:nvPr/>
        </p:nvPicPr>
        <p:blipFill>
          <a:blip r:embed="rId4"/>
          <a:stretch>
            <a:fillRect/>
          </a:stretch>
        </p:blipFill>
        <p:spPr>
          <a:xfrm>
            <a:off x="5475016" y="2392630"/>
            <a:ext cx="1368678" cy="981316"/>
          </a:xfrm>
          <a:prstGeom prst="rect">
            <a:avLst/>
          </a:prstGeom>
        </p:spPr>
      </p:pic>
      <p:pic>
        <p:nvPicPr>
          <p:cNvPr id="6" name="Google Shape;63;p13"/>
          <p:cNvPicPr preferRelativeResize="0"/>
          <p:nvPr/>
        </p:nvPicPr>
        <p:blipFill>
          <a:blip r:embed="rId5">
            <a:alphaModFix/>
          </a:blip>
          <a:stretch>
            <a:fillRect/>
          </a:stretch>
        </p:blipFill>
        <p:spPr>
          <a:xfrm>
            <a:off x="6842640" y="920716"/>
            <a:ext cx="1142910" cy="1249152"/>
          </a:xfrm>
          <a:prstGeom prst="rect">
            <a:avLst/>
          </a:prstGeom>
          <a:noFill/>
          <a:ln>
            <a:noFill/>
          </a:ln>
        </p:spPr>
      </p:pic>
      <p:pic>
        <p:nvPicPr>
          <p:cNvPr id="7" name="Picture 6"/>
          <p:cNvPicPr>
            <a:picLocks noChangeAspect="1"/>
          </p:cNvPicPr>
          <p:nvPr/>
        </p:nvPicPr>
        <p:blipFill>
          <a:blip r:embed="rId6"/>
          <a:stretch>
            <a:fillRect/>
          </a:stretch>
        </p:blipFill>
        <p:spPr>
          <a:xfrm>
            <a:off x="8246956" y="323231"/>
            <a:ext cx="1402202" cy="1024217"/>
          </a:xfrm>
          <a:prstGeom prst="rect">
            <a:avLst/>
          </a:prstGeom>
        </p:spPr>
      </p:pic>
      <p:pic>
        <p:nvPicPr>
          <p:cNvPr id="8" name="Picture 7"/>
          <p:cNvPicPr>
            <a:picLocks noChangeAspect="1"/>
          </p:cNvPicPr>
          <p:nvPr/>
        </p:nvPicPr>
        <p:blipFill>
          <a:blip r:embed="rId7"/>
          <a:stretch>
            <a:fillRect/>
          </a:stretch>
        </p:blipFill>
        <p:spPr>
          <a:xfrm>
            <a:off x="8365321" y="1400693"/>
            <a:ext cx="1283837" cy="1127033"/>
          </a:xfrm>
          <a:prstGeom prst="rect">
            <a:avLst/>
          </a:prstGeom>
        </p:spPr>
      </p:pic>
      <p:pic>
        <p:nvPicPr>
          <p:cNvPr id="10" name="Picture 9"/>
          <p:cNvPicPr>
            <a:picLocks noChangeAspect="1"/>
          </p:cNvPicPr>
          <p:nvPr/>
        </p:nvPicPr>
        <p:blipFill>
          <a:blip r:embed="rId8"/>
          <a:stretch>
            <a:fillRect/>
          </a:stretch>
        </p:blipFill>
        <p:spPr>
          <a:xfrm>
            <a:off x="8565181" y="2739841"/>
            <a:ext cx="1364025" cy="1207840"/>
          </a:xfrm>
          <a:prstGeom prst="rect">
            <a:avLst/>
          </a:prstGeom>
        </p:spPr>
      </p:pic>
      <p:pic>
        <p:nvPicPr>
          <p:cNvPr id="11" name="Picture 10"/>
          <p:cNvPicPr>
            <a:picLocks noChangeAspect="1"/>
          </p:cNvPicPr>
          <p:nvPr/>
        </p:nvPicPr>
        <p:blipFill>
          <a:blip r:embed="rId9"/>
          <a:stretch>
            <a:fillRect/>
          </a:stretch>
        </p:blipFill>
        <p:spPr>
          <a:xfrm>
            <a:off x="6958994" y="3093079"/>
            <a:ext cx="1607284" cy="1066717"/>
          </a:xfrm>
          <a:prstGeom prst="rect">
            <a:avLst/>
          </a:prstGeom>
        </p:spPr>
      </p:pic>
      <p:pic>
        <p:nvPicPr>
          <p:cNvPr id="12" name="Picture 11"/>
          <p:cNvPicPr>
            <a:picLocks noChangeAspect="1"/>
          </p:cNvPicPr>
          <p:nvPr/>
        </p:nvPicPr>
        <p:blipFill>
          <a:blip r:embed="rId10"/>
          <a:stretch>
            <a:fillRect/>
          </a:stretch>
        </p:blipFill>
        <p:spPr>
          <a:xfrm>
            <a:off x="7090398" y="2151336"/>
            <a:ext cx="1085037" cy="804293"/>
          </a:xfrm>
          <a:prstGeom prst="rect">
            <a:avLst/>
          </a:prstGeom>
        </p:spPr>
      </p:pic>
    </p:spTree>
    <p:extLst>
      <p:ext uri="{BB962C8B-B14F-4D97-AF65-F5344CB8AC3E}">
        <p14:creationId xmlns:p14="http://schemas.microsoft.com/office/powerpoint/2010/main" val="886071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553" y="1443241"/>
            <a:ext cx="7007290" cy="4582013"/>
          </a:xfrm>
          <a:prstGeom prst="rect">
            <a:avLst/>
          </a:prstGeom>
          <a:ln>
            <a:solidFill>
              <a:schemeClr val="tx1"/>
            </a:solidFill>
          </a:ln>
        </p:spPr>
      </p:pic>
      <p:sp>
        <p:nvSpPr>
          <p:cNvPr id="2" name="Title 1"/>
          <p:cNvSpPr>
            <a:spLocks noGrp="1"/>
          </p:cNvSpPr>
          <p:nvPr>
            <p:ph type="title"/>
          </p:nvPr>
        </p:nvSpPr>
        <p:spPr>
          <a:xfrm>
            <a:off x="121055" y="-533514"/>
            <a:ext cx="8675370" cy="1502305"/>
          </a:xfrm>
        </p:spPr>
        <p:txBody>
          <a:bodyPr>
            <a:normAutofit/>
          </a:bodyPr>
          <a:lstStyle/>
          <a:p>
            <a:r>
              <a:rPr lang="en-US" sz="4000" dirty="0"/>
              <a:t> </a:t>
            </a:r>
            <a:br>
              <a:rPr lang="en-US" sz="4000" dirty="0"/>
            </a:br>
            <a:r>
              <a:rPr lang="en-US" sz="3600" b="1" dirty="0"/>
              <a:t>Lesson 5</a:t>
            </a:r>
            <a:r>
              <a:rPr lang="en-US" sz="3600" b="1" dirty="0" smtClean="0"/>
              <a:t>: Remediation</a:t>
            </a:r>
            <a:endParaRPr lang="en-US" sz="3600" dirty="0"/>
          </a:p>
        </p:txBody>
      </p:sp>
      <p:sp>
        <p:nvSpPr>
          <p:cNvPr id="3" name="Content Placeholder 2"/>
          <p:cNvSpPr>
            <a:spLocks noGrp="1"/>
          </p:cNvSpPr>
          <p:nvPr>
            <p:ph idx="1"/>
          </p:nvPr>
        </p:nvSpPr>
        <p:spPr>
          <a:xfrm>
            <a:off x="0" y="834397"/>
            <a:ext cx="10058399" cy="608844"/>
          </a:xfrm>
        </p:spPr>
        <p:txBody>
          <a:bodyPr>
            <a:noAutofit/>
          </a:bodyPr>
          <a:lstStyle/>
          <a:p>
            <a:pPr marL="0" indent="0" algn="ctr">
              <a:spcBef>
                <a:spcPts val="0"/>
              </a:spcBef>
              <a:buNone/>
            </a:pPr>
            <a:r>
              <a:rPr lang="en-US" sz="2400" dirty="0">
                <a:latin typeface="+mj-lt"/>
              </a:rPr>
              <a:t>Watch this video to discover how to combat human impact. </a:t>
            </a:r>
          </a:p>
          <a:p>
            <a:pPr marL="0" indent="0">
              <a:buNone/>
            </a:pPr>
            <a:endParaRPr lang="en-US" sz="2400" dirty="0">
              <a:latin typeface="+mj-lt"/>
            </a:endParaRPr>
          </a:p>
        </p:txBody>
      </p:sp>
      <p:pic>
        <p:nvPicPr>
          <p:cNvPr id="8" name="Picture 7"/>
          <p:cNvPicPr>
            <a:picLocks noChangeAspect="1"/>
          </p:cNvPicPr>
          <p:nvPr/>
        </p:nvPicPr>
        <p:blipFill>
          <a:blip r:embed="rId4"/>
          <a:stretch>
            <a:fillRect/>
          </a:stretch>
        </p:blipFill>
        <p:spPr>
          <a:xfrm>
            <a:off x="6668888" y="6987534"/>
            <a:ext cx="3121423" cy="664522"/>
          </a:xfrm>
          <a:prstGeom prst="rect">
            <a:avLst/>
          </a:prstGeom>
        </p:spPr>
      </p:pic>
      <p:grpSp>
        <p:nvGrpSpPr>
          <p:cNvPr id="9" name="Group 8"/>
          <p:cNvGrpSpPr/>
          <p:nvPr/>
        </p:nvGrpSpPr>
        <p:grpSpPr>
          <a:xfrm>
            <a:off x="121055" y="6712710"/>
            <a:ext cx="6400913" cy="1065702"/>
            <a:chOff x="121055" y="6712710"/>
            <a:chExt cx="6400913" cy="1065702"/>
          </a:xfrm>
        </p:grpSpPr>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3" name="Pictur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pic>
        <p:nvPicPr>
          <p:cNvPr id="16" name="Picture 15">
            <a:hlinkClick r:id="rId2"/>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226024" y="2907346"/>
            <a:ext cx="3606349" cy="2247619"/>
          </a:xfrm>
          <a:prstGeom prst="rect">
            <a:avLst/>
          </a:prstGeom>
        </p:spPr>
      </p:pic>
      <p:sp>
        <p:nvSpPr>
          <p:cNvPr id="5" name="Rectangle 4"/>
          <p:cNvSpPr/>
          <p:nvPr/>
        </p:nvSpPr>
        <p:spPr>
          <a:xfrm>
            <a:off x="3678438" y="6025254"/>
            <a:ext cx="3116366" cy="646331"/>
          </a:xfrm>
          <a:prstGeom prst="rect">
            <a:avLst/>
          </a:prstGeom>
        </p:spPr>
        <p:txBody>
          <a:bodyPr wrap="none">
            <a:spAutoFit/>
          </a:bodyPr>
          <a:lstStyle/>
          <a:p>
            <a:r>
              <a:rPr lang="en-US" dirty="0">
                <a:hlinkClick r:id="rId2"/>
              </a:rPr>
              <a:t>https://</a:t>
            </a:r>
            <a:r>
              <a:rPr lang="en-US" dirty="0" smtClean="0">
                <a:hlinkClick r:id="rId2"/>
              </a:rPr>
              <a:t>youtu.be/xkMeiK0fYwA</a:t>
            </a:r>
            <a:endParaRPr lang="en-US" dirty="0" smtClean="0"/>
          </a:p>
          <a:p>
            <a:endParaRPr lang="en-US" dirty="0"/>
          </a:p>
        </p:txBody>
      </p:sp>
    </p:spTree>
    <p:extLst>
      <p:ext uri="{BB962C8B-B14F-4D97-AF65-F5344CB8AC3E}">
        <p14:creationId xmlns:p14="http://schemas.microsoft.com/office/powerpoint/2010/main" val="11417688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064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2" name="Title 1"/>
          <p:cNvSpPr>
            <a:spLocks noGrp="1"/>
          </p:cNvSpPr>
          <p:nvPr>
            <p:ph type="title"/>
          </p:nvPr>
        </p:nvSpPr>
        <p:spPr>
          <a:xfrm>
            <a:off x="122347" y="-317241"/>
            <a:ext cx="8675370" cy="1502305"/>
          </a:xfrm>
        </p:spPr>
        <p:txBody>
          <a:bodyPr>
            <a:normAutofit fontScale="90000"/>
          </a:bodyPr>
          <a:lstStyle/>
          <a:p>
            <a:r>
              <a:rPr lang="en-US" sz="4000" dirty="0"/>
              <a:t> </a:t>
            </a:r>
            <a:br>
              <a:rPr lang="en-US" sz="4000" dirty="0"/>
            </a:br>
            <a:r>
              <a:rPr lang="en-US" sz="4000" b="1" dirty="0" smtClean="0"/>
              <a:t>Remediation - Vocabulary Words</a:t>
            </a:r>
            <a:r>
              <a:rPr lang="en-US" dirty="0"/>
              <a:t/>
            </a:r>
            <a:br>
              <a:rPr lang="en-US" dirty="0"/>
            </a:br>
            <a:endParaRPr lang="en-US" dirty="0"/>
          </a:p>
        </p:txBody>
      </p:sp>
      <p:sp>
        <p:nvSpPr>
          <p:cNvPr id="3" name="Content Placeholder 2"/>
          <p:cNvSpPr>
            <a:spLocks noGrp="1"/>
          </p:cNvSpPr>
          <p:nvPr>
            <p:ph idx="1"/>
          </p:nvPr>
        </p:nvSpPr>
        <p:spPr>
          <a:xfrm>
            <a:off x="745321" y="1131767"/>
            <a:ext cx="8675370" cy="5374432"/>
          </a:xfrm>
        </p:spPr>
        <p:txBody>
          <a:bodyPr>
            <a:noAutofit/>
          </a:bodyPr>
          <a:lstStyle/>
          <a:p>
            <a:pPr marL="0" indent="0">
              <a:lnSpc>
                <a:spcPct val="100000"/>
              </a:lnSpc>
              <a:spcBef>
                <a:spcPts val="0"/>
              </a:spcBef>
              <a:buNone/>
            </a:pPr>
            <a:r>
              <a:rPr lang="en-US" sz="1800" b="1" dirty="0">
                <a:latin typeface="+mj-lt"/>
              </a:rPr>
              <a:t>Human Impact: </a:t>
            </a:r>
            <a:r>
              <a:rPr lang="en-US" sz="1800" dirty="0">
                <a:latin typeface="+mj-lt"/>
              </a:rPr>
              <a:t>Changes to the environment caused directly or indirectly by humans.</a:t>
            </a:r>
          </a:p>
          <a:p>
            <a:pPr marL="0" indent="0">
              <a:lnSpc>
                <a:spcPct val="100000"/>
              </a:lnSpc>
              <a:spcBef>
                <a:spcPts val="0"/>
              </a:spcBef>
              <a:buNone/>
            </a:pPr>
            <a:endParaRPr lang="en-US" sz="800" dirty="0">
              <a:latin typeface="+mj-lt"/>
            </a:endParaRPr>
          </a:p>
          <a:p>
            <a:pPr marL="0" indent="0">
              <a:lnSpc>
                <a:spcPct val="100000"/>
              </a:lnSpc>
              <a:spcBef>
                <a:spcPts val="0"/>
              </a:spcBef>
              <a:buNone/>
            </a:pPr>
            <a:r>
              <a:rPr lang="en-US" sz="1800" b="1" dirty="0">
                <a:latin typeface="+mj-lt"/>
              </a:rPr>
              <a:t>Great Pacific Garbage Patch</a:t>
            </a:r>
            <a:r>
              <a:rPr lang="en-US" sz="1800" dirty="0">
                <a:latin typeface="+mj-lt"/>
              </a:rPr>
              <a:t>: A floating island of plastic found in the middle of the Pacific Ocean.</a:t>
            </a:r>
          </a:p>
          <a:p>
            <a:pPr marL="0" indent="0">
              <a:lnSpc>
                <a:spcPct val="100000"/>
              </a:lnSpc>
              <a:spcBef>
                <a:spcPts val="0"/>
              </a:spcBef>
              <a:buNone/>
            </a:pPr>
            <a:endParaRPr lang="en-US" sz="800" dirty="0">
              <a:latin typeface="+mj-lt"/>
            </a:endParaRPr>
          </a:p>
          <a:p>
            <a:pPr marL="0" indent="0">
              <a:lnSpc>
                <a:spcPct val="100000"/>
              </a:lnSpc>
              <a:spcBef>
                <a:spcPts val="0"/>
              </a:spcBef>
              <a:buNone/>
            </a:pPr>
            <a:r>
              <a:rPr lang="en-US" sz="1800" b="1" dirty="0">
                <a:latin typeface="+mj-lt"/>
              </a:rPr>
              <a:t>Recycling</a:t>
            </a:r>
            <a:r>
              <a:rPr lang="en-US" sz="1800" dirty="0">
                <a:latin typeface="+mj-lt"/>
              </a:rPr>
              <a:t>: The process of collecting and processing materials that would otherwise be thrown away as trash and turning them into new products.</a:t>
            </a:r>
          </a:p>
          <a:p>
            <a:pPr marL="0" indent="0">
              <a:lnSpc>
                <a:spcPct val="100000"/>
              </a:lnSpc>
              <a:spcBef>
                <a:spcPts val="0"/>
              </a:spcBef>
              <a:buNone/>
            </a:pPr>
            <a:endParaRPr lang="en-US" sz="800" dirty="0">
              <a:latin typeface="+mj-lt"/>
            </a:endParaRPr>
          </a:p>
          <a:p>
            <a:pPr marL="0" indent="0">
              <a:lnSpc>
                <a:spcPct val="100000"/>
              </a:lnSpc>
              <a:spcBef>
                <a:spcPts val="0"/>
              </a:spcBef>
              <a:buNone/>
            </a:pPr>
            <a:r>
              <a:rPr lang="en-US" sz="1800" b="1" dirty="0">
                <a:latin typeface="+mj-lt"/>
              </a:rPr>
              <a:t>Single stream recycling</a:t>
            </a:r>
            <a:r>
              <a:rPr lang="en-US" sz="1800" dirty="0">
                <a:latin typeface="+mj-lt"/>
              </a:rPr>
              <a:t>: Recycling system that involves recyclables of all kinds being placed in a single curbside bin by community members. The recyclables are collected and transported to a material recovery facility where they are sorted and processed.</a:t>
            </a:r>
          </a:p>
          <a:p>
            <a:pPr marL="0" indent="0">
              <a:lnSpc>
                <a:spcPct val="100000"/>
              </a:lnSpc>
              <a:spcBef>
                <a:spcPts val="0"/>
              </a:spcBef>
              <a:buNone/>
            </a:pPr>
            <a:endParaRPr lang="en-US" sz="800" dirty="0">
              <a:latin typeface="+mj-lt"/>
            </a:endParaRPr>
          </a:p>
          <a:p>
            <a:pPr marL="0" indent="0">
              <a:lnSpc>
                <a:spcPct val="100000"/>
              </a:lnSpc>
              <a:spcBef>
                <a:spcPts val="0"/>
              </a:spcBef>
              <a:buNone/>
            </a:pPr>
            <a:r>
              <a:rPr lang="en-US" sz="1800" b="1" dirty="0" smtClean="0">
                <a:latin typeface="+mj-lt"/>
              </a:rPr>
              <a:t>Composting: </a:t>
            </a:r>
            <a:r>
              <a:rPr lang="en-US" sz="1800" dirty="0">
                <a:latin typeface="+mj-lt"/>
              </a:rPr>
              <a:t>The breakdown of organic materials (leaves, grass, food scraps) by organisms to release the nutrients back into the environment.</a:t>
            </a:r>
          </a:p>
          <a:p>
            <a:pPr marL="0" indent="0">
              <a:lnSpc>
                <a:spcPct val="100000"/>
              </a:lnSpc>
              <a:spcBef>
                <a:spcPts val="0"/>
              </a:spcBef>
              <a:buNone/>
            </a:pPr>
            <a:endParaRPr lang="en-US" sz="800" dirty="0">
              <a:latin typeface="+mj-lt"/>
            </a:endParaRPr>
          </a:p>
          <a:p>
            <a:pPr marL="0" indent="0">
              <a:lnSpc>
                <a:spcPct val="100000"/>
              </a:lnSpc>
              <a:spcBef>
                <a:spcPts val="0"/>
              </a:spcBef>
              <a:buNone/>
            </a:pPr>
            <a:r>
              <a:rPr lang="en-US" sz="1800" b="1" dirty="0">
                <a:latin typeface="+mj-lt"/>
              </a:rPr>
              <a:t>Marina Trash Skimmer</a:t>
            </a:r>
            <a:r>
              <a:rPr lang="en-US" sz="1800" dirty="0">
                <a:latin typeface="+mj-lt"/>
              </a:rPr>
              <a:t>: Device that collects debris from the marina, allowing for us to remove the debris before it makes its way into Long Island Sound.</a:t>
            </a:r>
          </a:p>
          <a:p>
            <a:pPr marL="0" indent="0">
              <a:lnSpc>
                <a:spcPct val="100000"/>
              </a:lnSpc>
              <a:spcBef>
                <a:spcPts val="0"/>
              </a:spcBef>
              <a:buNone/>
            </a:pPr>
            <a:endParaRPr lang="en-US" sz="800" dirty="0">
              <a:latin typeface="+mj-lt"/>
            </a:endParaRPr>
          </a:p>
          <a:p>
            <a:pPr marL="0" indent="0">
              <a:lnSpc>
                <a:spcPct val="100000"/>
              </a:lnSpc>
              <a:spcBef>
                <a:spcPts val="0"/>
              </a:spcBef>
              <a:buNone/>
            </a:pPr>
            <a:r>
              <a:rPr lang="en-US" sz="1800" b="1" dirty="0">
                <a:latin typeface="+mj-lt"/>
              </a:rPr>
              <a:t>Kelp</a:t>
            </a:r>
            <a:r>
              <a:rPr lang="en-US" sz="1800" dirty="0">
                <a:latin typeface="+mj-lt"/>
              </a:rPr>
              <a:t>: A type of seaweed grown in saltwater. It is used by people as food and to fertilize gardens. It is great at removing the extra nutrients in the water caused by runoff.</a:t>
            </a:r>
          </a:p>
        </p:txBody>
      </p:sp>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sp>
        <p:nvSpPr>
          <p:cNvPr id="15" name="Rectangle 14"/>
          <p:cNvSpPr/>
          <p:nvPr/>
        </p:nvSpPr>
        <p:spPr>
          <a:xfrm>
            <a:off x="-429208" y="6219712"/>
            <a:ext cx="10487608" cy="2585323"/>
          </a:xfrm>
          <a:prstGeom prst="rect">
            <a:avLst/>
          </a:prstGeom>
        </p:spPr>
        <p:txBody>
          <a:bodyPr wrap="square">
            <a:spAutoFit/>
          </a:bodyPr>
          <a:lstStyle/>
          <a:p>
            <a:pPr marL="457200" indent="457200" algn="ctr"/>
            <a:r>
              <a:rPr lang="en-US" dirty="0" smtClean="0">
                <a:effectLst/>
                <a:latin typeface="Calibri" panose="020F0502020204030204" pitchFamily="34" charset="0"/>
                <a:ea typeface="Calibri" panose="020F0502020204030204" pitchFamily="34" charset="0"/>
                <a:cs typeface="Times New Roman" panose="02020603050405020304" pitchFamily="18" charset="0"/>
              </a:rPr>
              <a:t>Practice the vocabulary words on </a:t>
            </a:r>
            <a:r>
              <a:rPr lang="en-US" dirty="0" err="1" smtClean="0">
                <a:effectLst/>
                <a:latin typeface="Calibri" panose="020F0502020204030204" pitchFamily="34" charset="0"/>
                <a:ea typeface="Calibri" panose="020F0502020204030204" pitchFamily="34" charset="0"/>
                <a:cs typeface="Times New Roman" panose="02020603050405020304" pitchFamily="18" charset="0"/>
              </a:rPr>
              <a:t>quizlet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hlinkClick r:id="rId7"/>
              </a:rPr>
              <a:t>https://quizlet.com/_</a:t>
            </a:r>
            <a:r>
              <a:rPr lang="en-US" dirty="0" smtClean="0">
                <a:latin typeface="Calibri" panose="020F0502020204030204" pitchFamily="34" charset="0"/>
                <a:ea typeface="Calibri" panose="020F0502020204030204" pitchFamily="34" charset="0"/>
                <a:cs typeface="Times New Roman" panose="02020603050405020304" pitchFamily="18" charset="0"/>
                <a:hlinkClick r:id="rId7"/>
              </a:rPr>
              <a:t>8b1u4i?x=1jqt&amp;i=2s8evl</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lgn="ct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ctr"/>
            <a:r>
              <a:rPr lang="en-US" dirty="0" smtClean="0">
                <a:latin typeface="Calibri" panose="020F0502020204030204" pitchFamily="34" charset="0"/>
                <a:ea typeface="Calibri" panose="020F0502020204030204" pitchFamily="34" charset="0"/>
                <a:cs typeface="Times New Roman" panose="02020603050405020304" pitchFamily="18" charset="0"/>
              </a:rPr>
              <a:t>  </a:t>
            </a:r>
          </a:p>
          <a:p>
            <a:pPr marL="457200" indent="457200" algn="ctr"/>
            <a:endParaRPr lang="en-US" dirty="0" smtClean="0"/>
          </a:p>
          <a:p>
            <a:pPr marL="457200" indent="457200" algn="ctr"/>
            <a:endParaRPr lang="en-US" dirty="0"/>
          </a:p>
          <a:p>
            <a:pPr marL="457200" indent="457200" algn="ct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dirty="0" smtClean="0"/>
          </a:p>
          <a:p>
            <a:pPr marL="457200" indent="457200" algn="ctr"/>
            <a:endParaRPr lang="en-US" dirty="0"/>
          </a:p>
          <a:p>
            <a:pPr marL="457200" marR="0" indent="457200" algn="ctr">
              <a:spcBef>
                <a:spcPts val="0"/>
              </a:spcBef>
              <a:spcAft>
                <a:spcPts val="0"/>
              </a:spcAft>
            </a:pPr>
            <a:endParaRPr lang="en-US" dirty="0" smtClean="0"/>
          </a:p>
          <a:p>
            <a:pPr marL="457200" marR="0" indent="457200" algn="ctr">
              <a:spcBef>
                <a:spcPts val="0"/>
              </a:spcBef>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16842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Remediation Quiz</a:t>
            </a:r>
            <a:r>
              <a:rPr lang="en-US" dirty="0"/>
              <a:t/>
            </a:r>
            <a:br>
              <a:rPr lang="en-US" dirty="0"/>
            </a:br>
            <a:endParaRPr lang="en-US" dirty="0"/>
          </a:p>
        </p:txBody>
      </p:sp>
      <p:sp>
        <p:nvSpPr>
          <p:cNvPr id="4" name="TextBox 3"/>
          <p:cNvSpPr txBox="1"/>
          <p:nvPr/>
        </p:nvSpPr>
        <p:spPr>
          <a:xfrm>
            <a:off x="1558603" y="1754358"/>
            <a:ext cx="7632050" cy="2462213"/>
          </a:xfrm>
          <a:prstGeom prst="rect">
            <a:avLst/>
          </a:prstGeom>
          <a:noFill/>
        </p:spPr>
        <p:txBody>
          <a:bodyPr wrap="square" rtlCol="0">
            <a:spAutoFit/>
          </a:bodyPr>
          <a:lstStyle/>
          <a:p>
            <a:r>
              <a:rPr lang="en-US" sz="2200" dirty="0"/>
              <a:t>What is the Great Pacific Garbage Patch</a:t>
            </a:r>
            <a:r>
              <a:rPr lang="en-US" sz="2200" dirty="0" smtClean="0"/>
              <a:t>?</a:t>
            </a:r>
          </a:p>
          <a:p>
            <a:endParaRPr lang="en-US" sz="2200" dirty="0"/>
          </a:p>
          <a:p>
            <a:pPr marL="457200" indent="-457200">
              <a:buFont typeface="+mj-lt"/>
              <a:buAutoNum type="alphaUcPeriod"/>
            </a:pPr>
            <a:r>
              <a:rPr lang="en-US" sz="2200" dirty="0"/>
              <a:t>A large coral reef found in the Pacific Ocean.</a:t>
            </a:r>
          </a:p>
          <a:p>
            <a:pPr marL="457200" indent="-457200">
              <a:buFont typeface="+mj-lt"/>
              <a:buAutoNum type="alphaUcPeriod"/>
            </a:pPr>
            <a:r>
              <a:rPr lang="en-US" sz="2200" dirty="0"/>
              <a:t>A floating mass of plastic and marine debris in the Pacific Ocean.</a:t>
            </a:r>
          </a:p>
          <a:p>
            <a:pPr marL="457200" indent="-457200">
              <a:buFont typeface="+mj-lt"/>
              <a:buAutoNum type="alphaUcPeriod"/>
            </a:pPr>
            <a:r>
              <a:rPr lang="en-US" sz="2200" dirty="0"/>
              <a:t>The largest whale species ever discovered.</a:t>
            </a:r>
          </a:p>
          <a:p>
            <a:pPr marL="457200" indent="-457200">
              <a:buFont typeface="+mj-lt"/>
              <a:buAutoNum type="alphaUcPeriod"/>
            </a:pPr>
            <a:r>
              <a:rPr lang="en-US" sz="2200" dirty="0"/>
              <a:t>A bunch of marine debris found in the Atlantic Ocean.</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242483" y="6638064"/>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890535" y="6011616"/>
            <a:ext cx="3877408" cy="1477328"/>
          </a:xfrm>
          <a:prstGeom prst="rect">
            <a:avLst/>
          </a:prstGeom>
        </p:spPr>
        <p:txBody>
          <a:bodyPr wrap="square">
            <a:spAutoFit/>
          </a:bodyPr>
          <a:lstStyle/>
          <a:p>
            <a:pPr algn="ctr"/>
            <a:r>
              <a:rPr lang="en-US" dirty="0" smtClean="0"/>
              <a:t>Take the quiz online:</a:t>
            </a:r>
          </a:p>
          <a:p>
            <a:pPr algn="ctr"/>
            <a:r>
              <a:rPr lang="en-US" dirty="0">
                <a:hlinkClick r:id="rId7"/>
              </a:rPr>
              <a:t>https://</a:t>
            </a:r>
            <a:r>
              <a:rPr lang="en-US" dirty="0" smtClean="0">
                <a:hlinkClick r:id="rId7"/>
              </a:rPr>
              <a:t>forms.gle/69p9yVfTAEorHqyt8</a:t>
            </a:r>
            <a:endParaRPr lang="en-US" dirty="0" smtClean="0"/>
          </a:p>
          <a:p>
            <a:pPr algn="ctr"/>
            <a:endParaRPr lang="en-US" dirty="0"/>
          </a:p>
          <a:p>
            <a:pPr algn="ctr"/>
            <a:endParaRPr lang="en-US" dirty="0" smtClean="0"/>
          </a:p>
          <a:p>
            <a:endParaRPr lang="en-US" dirty="0"/>
          </a:p>
        </p:txBody>
      </p:sp>
    </p:spTree>
    <p:extLst>
      <p:ext uri="{BB962C8B-B14F-4D97-AF65-F5344CB8AC3E}">
        <p14:creationId xmlns:p14="http://schemas.microsoft.com/office/powerpoint/2010/main" val="5215866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Remediation Quiz</a:t>
            </a:r>
            <a:r>
              <a:rPr lang="en-US" dirty="0"/>
              <a:t/>
            </a:r>
            <a:br>
              <a:rPr lang="en-US" dirty="0"/>
            </a:br>
            <a:endParaRPr lang="en-US" dirty="0"/>
          </a:p>
        </p:txBody>
      </p:sp>
      <p:sp>
        <p:nvSpPr>
          <p:cNvPr id="4" name="TextBox 3"/>
          <p:cNvSpPr txBox="1"/>
          <p:nvPr/>
        </p:nvSpPr>
        <p:spPr>
          <a:xfrm>
            <a:off x="1558603" y="1754358"/>
            <a:ext cx="7632050" cy="2800767"/>
          </a:xfrm>
          <a:prstGeom prst="rect">
            <a:avLst/>
          </a:prstGeom>
          <a:noFill/>
        </p:spPr>
        <p:txBody>
          <a:bodyPr wrap="square" rtlCol="0">
            <a:spAutoFit/>
          </a:bodyPr>
          <a:lstStyle/>
          <a:p>
            <a:r>
              <a:rPr lang="en-US" sz="2200" dirty="0"/>
              <a:t>Kelp is a type of seaweed grown in the water to use as food for humans and animals as well as to fertilize gardens. What benefit does the kelp provide </a:t>
            </a:r>
            <a:r>
              <a:rPr lang="en-US" sz="2200" dirty="0" smtClean="0"/>
              <a:t>to Long </a:t>
            </a:r>
            <a:r>
              <a:rPr lang="en-US" sz="2200" dirty="0"/>
              <a:t>Island Sound as it grows</a:t>
            </a:r>
            <a:r>
              <a:rPr lang="en-US" sz="2200" dirty="0" smtClean="0"/>
              <a:t>?</a:t>
            </a:r>
          </a:p>
          <a:p>
            <a:endParaRPr lang="en-US" sz="2200" dirty="0"/>
          </a:p>
          <a:p>
            <a:pPr marL="457200" indent="-457200">
              <a:buFont typeface="+mj-lt"/>
              <a:buAutoNum type="alphaUcPeriod"/>
            </a:pPr>
            <a:r>
              <a:rPr lang="en-US" sz="2200" dirty="0"/>
              <a:t>Kelp adds Nitrogen into the water.</a:t>
            </a:r>
          </a:p>
          <a:p>
            <a:pPr marL="457200" indent="-457200">
              <a:buFont typeface="+mj-lt"/>
              <a:buAutoNum type="alphaUcPeriod"/>
            </a:pPr>
            <a:r>
              <a:rPr lang="en-US" sz="2200" dirty="0"/>
              <a:t>It removes excess Nitrogen from the water.</a:t>
            </a:r>
          </a:p>
          <a:p>
            <a:pPr marL="457200" indent="-457200">
              <a:buFont typeface="+mj-lt"/>
              <a:buAutoNum type="alphaUcPeriod"/>
            </a:pPr>
            <a:r>
              <a:rPr lang="en-US" sz="2200" dirty="0"/>
              <a:t>Kelp removes oxygen from the water.</a:t>
            </a:r>
          </a:p>
          <a:p>
            <a:pPr marL="457200" indent="-457200">
              <a:buFont typeface="+mj-lt"/>
              <a:buAutoNum type="alphaUcPeriod"/>
            </a:pPr>
            <a:r>
              <a:rPr lang="en-US" sz="2200" dirty="0"/>
              <a:t>It eats plankton.</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242483" y="6638064"/>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890535" y="6011616"/>
            <a:ext cx="3877408" cy="1477328"/>
          </a:xfrm>
          <a:prstGeom prst="rect">
            <a:avLst/>
          </a:prstGeom>
        </p:spPr>
        <p:txBody>
          <a:bodyPr wrap="square">
            <a:spAutoFit/>
          </a:bodyPr>
          <a:lstStyle/>
          <a:p>
            <a:pPr algn="ctr"/>
            <a:r>
              <a:rPr lang="en-US" dirty="0" smtClean="0"/>
              <a:t>Take the quiz online:</a:t>
            </a:r>
          </a:p>
          <a:p>
            <a:pPr algn="ctr"/>
            <a:r>
              <a:rPr lang="en-US" dirty="0">
                <a:hlinkClick r:id="rId7"/>
              </a:rPr>
              <a:t>https://</a:t>
            </a:r>
            <a:r>
              <a:rPr lang="en-US" dirty="0" smtClean="0">
                <a:hlinkClick r:id="rId7"/>
              </a:rPr>
              <a:t>forms.gle/69p9yVfTAEorHqyt8</a:t>
            </a:r>
            <a:endParaRPr lang="en-US" dirty="0" smtClean="0"/>
          </a:p>
          <a:p>
            <a:pPr algn="ctr"/>
            <a:endParaRPr lang="en-US" dirty="0"/>
          </a:p>
          <a:p>
            <a:pPr algn="ctr"/>
            <a:endParaRPr lang="en-US" dirty="0" smtClean="0"/>
          </a:p>
          <a:p>
            <a:endParaRPr lang="en-US" dirty="0"/>
          </a:p>
        </p:txBody>
      </p:sp>
    </p:spTree>
    <p:extLst>
      <p:ext uri="{BB962C8B-B14F-4D97-AF65-F5344CB8AC3E}">
        <p14:creationId xmlns:p14="http://schemas.microsoft.com/office/powerpoint/2010/main" val="26582485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Remediation Quiz</a:t>
            </a:r>
            <a:r>
              <a:rPr lang="en-US" dirty="0"/>
              <a:t/>
            </a:r>
            <a:br>
              <a:rPr lang="en-US" dirty="0"/>
            </a:br>
            <a:endParaRPr lang="en-US" dirty="0"/>
          </a:p>
        </p:txBody>
      </p:sp>
      <p:sp>
        <p:nvSpPr>
          <p:cNvPr id="4" name="TextBox 3"/>
          <p:cNvSpPr txBox="1"/>
          <p:nvPr/>
        </p:nvSpPr>
        <p:spPr>
          <a:xfrm>
            <a:off x="1558603" y="1754358"/>
            <a:ext cx="7632050" cy="1785104"/>
          </a:xfrm>
          <a:prstGeom prst="rect">
            <a:avLst/>
          </a:prstGeom>
          <a:noFill/>
        </p:spPr>
        <p:txBody>
          <a:bodyPr wrap="square" rtlCol="0">
            <a:spAutoFit/>
          </a:bodyPr>
          <a:lstStyle/>
          <a:p>
            <a:r>
              <a:rPr lang="en-US" sz="2200" dirty="0"/>
              <a:t>True or False: Correctly composted material can be added to soil to help add nutrients to the soil and help plants grow.</a:t>
            </a:r>
          </a:p>
          <a:p>
            <a:endParaRPr lang="en-US" sz="2200" dirty="0"/>
          </a:p>
          <a:p>
            <a:pPr marL="457200" indent="-457200">
              <a:buFont typeface="+mj-lt"/>
              <a:buAutoNum type="alphaUcPeriod"/>
            </a:pPr>
            <a:r>
              <a:rPr lang="en-US" sz="2200" dirty="0"/>
              <a:t>True</a:t>
            </a:r>
          </a:p>
          <a:p>
            <a:pPr marL="457200" indent="-457200">
              <a:buFont typeface="+mj-lt"/>
              <a:buAutoNum type="alphaUcPeriod"/>
            </a:pPr>
            <a:r>
              <a:rPr lang="en-US" sz="2200" dirty="0"/>
              <a:t>False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242483" y="6638064"/>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890535" y="6011616"/>
            <a:ext cx="3877408" cy="1477328"/>
          </a:xfrm>
          <a:prstGeom prst="rect">
            <a:avLst/>
          </a:prstGeom>
        </p:spPr>
        <p:txBody>
          <a:bodyPr wrap="square">
            <a:spAutoFit/>
          </a:bodyPr>
          <a:lstStyle/>
          <a:p>
            <a:pPr algn="ctr"/>
            <a:r>
              <a:rPr lang="en-US" dirty="0" smtClean="0"/>
              <a:t>Take the quiz online:</a:t>
            </a:r>
          </a:p>
          <a:p>
            <a:pPr algn="ctr"/>
            <a:r>
              <a:rPr lang="en-US" dirty="0">
                <a:hlinkClick r:id="rId7"/>
              </a:rPr>
              <a:t>https://</a:t>
            </a:r>
            <a:r>
              <a:rPr lang="en-US" dirty="0" smtClean="0">
                <a:hlinkClick r:id="rId7"/>
              </a:rPr>
              <a:t>forms.gle/69p9yVfTAEorHqyt8</a:t>
            </a:r>
            <a:endParaRPr lang="en-US" dirty="0" smtClean="0"/>
          </a:p>
          <a:p>
            <a:pPr algn="ctr"/>
            <a:endParaRPr lang="en-US" dirty="0"/>
          </a:p>
          <a:p>
            <a:pPr algn="ctr"/>
            <a:endParaRPr lang="en-US" dirty="0" smtClean="0"/>
          </a:p>
          <a:p>
            <a:endParaRPr lang="en-US" dirty="0"/>
          </a:p>
        </p:txBody>
      </p:sp>
    </p:spTree>
    <p:extLst>
      <p:ext uri="{BB962C8B-B14F-4D97-AF65-F5344CB8AC3E}">
        <p14:creationId xmlns:p14="http://schemas.microsoft.com/office/powerpoint/2010/main" val="13628911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Remediation Quiz</a:t>
            </a:r>
            <a:r>
              <a:rPr lang="en-US" dirty="0"/>
              <a:t/>
            </a:r>
            <a:br>
              <a:rPr lang="en-US" dirty="0"/>
            </a:br>
            <a:endParaRPr lang="en-US" dirty="0"/>
          </a:p>
        </p:txBody>
      </p:sp>
      <p:sp>
        <p:nvSpPr>
          <p:cNvPr id="4" name="TextBox 3"/>
          <p:cNvSpPr txBox="1"/>
          <p:nvPr/>
        </p:nvSpPr>
        <p:spPr>
          <a:xfrm>
            <a:off x="1558602" y="1754358"/>
            <a:ext cx="7827993" cy="3477875"/>
          </a:xfrm>
          <a:prstGeom prst="rect">
            <a:avLst/>
          </a:prstGeom>
          <a:noFill/>
        </p:spPr>
        <p:txBody>
          <a:bodyPr wrap="square" rtlCol="0">
            <a:spAutoFit/>
          </a:bodyPr>
          <a:lstStyle/>
          <a:p>
            <a:r>
              <a:rPr lang="en-US" sz="2200" dirty="0"/>
              <a:t>The marina trash skimmer is a tool SoundWaters utilizes to</a:t>
            </a:r>
          </a:p>
          <a:p>
            <a:endParaRPr lang="en-US" sz="2200" dirty="0" smtClean="0"/>
          </a:p>
          <a:p>
            <a:pPr marL="457200" indent="-457200">
              <a:buFont typeface="+mj-lt"/>
              <a:buAutoNum type="alphaUcPeriod"/>
            </a:pPr>
            <a:r>
              <a:rPr lang="en-US" sz="2200" dirty="0" smtClean="0"/>
              <a:t>Collect </a:t>
            </a:r>
            <a:r>
              <a:rPr lang="en-US" sz="2200" dirty="0"/>
              <a:t>debris from the land and prevent it from entering the water.</a:t>
            </a:r>
          </a:p>
          <a:p>
            <a:pPr marL="457200" indent="-457200">
              <a:buFont typeface="+mj-lt"/>
              <a:buAutoNum type="alphaUcPeriod"/>
            </a:pPr>
            <a:r>
              <a:rPr lang="en-US" sz="2200" dirty="0" smtClean="0"/>
              <a:t>Perform </a:t>
            </a:r>
            <a:r>
              <a:rPr lang="en-US" sz="2200" dirty="0"/>
              <a:t>a population study on the species of fish present in Stamford Harbor.</a:t>
            </a:r>
          </a:p>
          <a:p>
            <a:pPr marL="457200" indent="-457200">
              <a:buFont typeface="+mj-lt"/>
              <a:buAutoNum type="alphaUcPeriod"/>
            </a:pPr>
            <a:r>
              <a:rPr lang="en-US" sz="2200" dirty="0"/>
              <a:t>Prevent trash from </a:t>
            </a:r>
            <a:r>
              <a:rPr lang="en-US" sz="2200" dirty="0" smtClean="0"/>
              <a:t>entering </a:t>
            </a:r>
            <a:r>
              <a:rPr lang="en-US" sz="2200" dirty="0"/>
              <a:t>Long Island Sound by collecting the debris floating in the marina.</a:t>
            </a:r>
          </a:p>
          <a:p>
            <a:pPr marL="457200" indent="-457200">
              <a:buFont typeface="+mj-lt"/>
              <a:buAutoNum type="alphaUcPeriod"/>
            </a:pPr>
            <a:r>
              <a:rPr lang="en-US" sz="2200" dirty="0"/>
              <a:t>Remove the species of crabs that are not native to </a:t>
            </a:r>
            <a:r>
              <a:rPr lang="en-US" sz="2200" dirty="0" smtClean="0"/>
              <a:t>Long </a:t>
            </a:r>
            <a:r>
              <a:rPr lang="en-US" sz="2200" dirty="0"/>
              <a:t>Island Sound.</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242483" y="6638064"/>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890535" y="6011616"/>
            <a:ext cx="3877408" cy="1477328"/>
          </a:xfrm>
          <a:prstGeom prst="rect">
            <a:avLst/>
          </a:prstGeom>
        </p:spPr>
        <p:txBody>
          <a:bodyPr wrap="square">
            <a:spAutoFit/>
          </a:bodyPr>
          <a:lstStyle/>
          <a:p>
            <a:pPr algn="ctr"/>
            <a:r>
              <a:rPr lang="en-US" dirty="0" smtClean="0"/>
              <a:t>Take the quiz online:</a:t>
            </a:r>
          </a:p>
          <a:p>
            <a:pPr algn="ctr"/>
            <a:r>
              <a:rPr lang="en-US" dirty="0">
                <a:hlinkClick r:id="rId7"/>
              </a:rPr>
              <a:t>https://</a:t>
            </a:r>
            <a:r>
              <a:rPr lang="en-US" dirty="0" smtClean="0">
                <a:hlinkClick r:id="rId7"/>
              </a:rPr>
              <a:t>forms.gle/69p9yVfTAEorHqyt8</a:t>
            </a:r>
            <a:endParaRPr lang="en-US" dirty="0" smtClean="0"/>
          </a:p>
          <a:p>
            <a:pPr algn="ctr"/>
            <a:endParaRPr lang="en-US" dirty="0"/>
          </a:p>
          <a:p>
            <a:pPr algn="ctr"/>
            <a:endParaRPr lang="en-US" dirty="0" smtClean="0"/>
          </a:p>
          <a:p>
            <a:endParaRPr lang="en-US" dirty="0"/>
          </a:p>
        </p:txBody>
      </p:sp>
    </p:spTree>
    <p:extLst>
      <p:ext uri="{BB962C8B-B14F-4D97-AF65-F5344CB8AC3E}">
        <p14:creationId xmlns:p14="http://schemas.microsoft.com/office/powerpoint/2010/main" val="37998086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Remediation Quiz</a:t>
            </a:r>
            <a:r>
              <a:rPr lang="en-US" dirty="0"/>
              <a:t/>
            </a:r>
            <a:br>
              <a:rPr lang="en-US" dirty="0"/>
            </a:br>
            <a:endParaRPr lang="en-US" dirty="0"/>
          </a:p>
        </p:txBody>
      </p:sp>
      <p:sp>
        <p:nvSpPr>
          <p:cNvPr id="4" name="TextBox 3"/>
          <p:cNvSpPr txBox="1"/>
          <p:nvPr/>
        </p:nvSpPr>
        <p:spPr>
          <a:xfrm>
            <a:off x="1558602" y="1754358"/>
            <a:ext cx="7827993" cy="3477875"/>
          </a:xfrm>
          <a:prstGeom prst="rect">
            <a:avLst/>
          </a:prstGeom>
          <a:noFill/>
        </p:spPr>
        <p:txBody>
          <a:bodyPr wrap="square" rtlCol="0">
            <a:spAutoFit/>
          </a:bodyPr>
          <a:lstStyle/>
          <a:p>
            <a:r>
              <a:rPr lang="en-US" sz="2200" dirty="0"/>
              <a:t>The marina trash skimmer is a tool SoundWaters utilizes to</a:t>
            </a:r>
          </a:p>
          <a:p>
            <a:endParaRPr lang="en-US" sz="2200" dirty="0" smtClean="0"/>
          </a:p>
          <a:p>
            <a:pPr marL="457200" indent="-457200">
              <a:buFont typeface="+mj-lt"/>
              <a:buAutoNum type="alphaUcPeriod"/>
            </a:pPr>
            <a:r>
              <a:rPr lang="en-US" sz="2200" dirty="0" smtClean="0"/>
              <a:t>Collect </a:t>
            </a:r>
            <a:r>
              <a:rPr lang="en-US" sz="2200" dirty="0"/>
              <a:t>debris from the land and prevent it from entering the water.</a:t>
            </a:r>
          </a:p>
          <a:p>
            <a:pPr marL="457200" indent="-457200">
              <a:buFont typeface="+mj-lt"/>
              <a:buAutoNum type="alphaUcPeriod"/>
            </a:pPr>
            <a:r>
              <a:rPr lang="en-US" sz="2200" dirty="0" smtClean="0"/>
              <a:t>Perform </a:t>
            </a:r>
            <a:r>
              <a:rPr lang="en-US" sz="2200" dirty="0"/>
              <a:t>a population study on the species of fish present in Stamford Harbor.</a:t>
            </a:r>
          </a:p>
          <a:p>
            <a:pPr marL="457200" indent="-457200">
              <a:buFont typeface="+mj-lt"/>
              <a:buAutoNum type="alphaUcPeriod"/>
            </a:pPr>
            <a:r>
              <a:rPr lang="en-US" sz="2200" dirty="0"/>
              <a:t>Prevent trash from </a:t>
            </a:r>
            <a:r>
              <a:rPr lang="en-US" sz="2200" dirty="0" smtClean="0"/>
              <a:t>entering </a:t>
            </a:r>
            <a:r>
              <a:rPr lang="en-US" sz="2200" dirty="0"/>
              <a:t>Long Island Sound by collecting the debris floating in the marina.</a:t>
            </a:r>
          </a:p>
          <a:p>
            <a:pPr marL="457200" indent="-457200">
              <a:buFont typeface="+mj-lt"/>
              <a:buAutoNum type="alphaUcPeriod"/>
            </a:pPr>
            <a:r>
              <a:rPr lang="en-US" sz="2200" dirty="0"/>
              <a:t>Remove the species of crabs that are not native to </a:t>
            </a:r>
            <a:r>
              <a:rPr lang="en-US" sz="2200" dirty="0" smtClean="0"/>
              <a:t>Long </a:t>
            </a:r>
            <a:r>
              <a:rPr lang="en-US" sz="2200" dirty="0"/>
              <a:t>Island Sound.</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242483" y="6638064"/>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890535" y="6011616"/>
            <a:ext cx="3877408" cy="1477328"/>
          </a:xfrm>
          <a:prstGeom prst="rect">
            <a:avLst/>
          </a:prstGeom>
        </p:spPr>
        <p:txBody>
          <a:bodyPr wrap="square">
            <a:spAutoFit/>
          </a:bodyPr>
          <a:lstStyle/>
          <a:p>
            <a:pPr algn="ctr"/>
            <a:r>
              <a:rPr lang="en-US" dirty="0" smtClean="0"/>
              <a:t>Take the quiz online:</a:t>
            </a:r>
          </a:p>
          <a:p>
            <a:pPr algn="ctr"/>
            <a:r>
              <a:rPr lang="en-US" dirty="0">
                <a:hlinkClick r:id="rId7"/>
              </a:rPr>
              <a:t>https://</a:t>
            </a:r>
            <a:r>
              <a:rPr lang="en-US" dirty="0" smtClean="0">
                <a:hlinkClick r:id="rId7"/>
              </a:rPr>
              <a:t>forms.gle/69p9yVfTAEorHqyt8</a:t>
            </a:r>
            <a:endParaRPr lang="en-US" dirty="0" smtClean="0"/>
          </a:p>
          <a:p>
            <a:pPr algn="ctr"/>
            <a:endParaRPr lang="en-US" dirty="0"/>
          </a:p>
          <a:p>
            <a:pPr algn="ctr"/>
            <a:endParaRPr lang="en-US" dirty="0" smtClean="0"/>
          </a:p>
          <a:p>
            <a:endParaRPr lang="en-US" dirty="0"/>
          </a:p>
        </p:txBody>
      </p:sp>
    </p:spTree>
    <p:extLst>
      <p:ext uri="{BB962C8B-B14F-4D97-AF65-F5344CB8AC3E}">
        <p14:creationId xmlns:p14="http://schemas.microsoft.com/office/powerpoint/2010/main" val="11430576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Remediation Quiz</a:t>
            </a:r>
            <a:r>
              <a:rPr lang="en-US" dirty="0"/>
              <a:t/>
            </a:r>
            <a:br>
              <a:rPr lang="en-US" dirty="0"/>
            </a:br>
            <a:endParaRPr lang="en-US" dirty="0"/>
          </a:p>
        </p:txBody>
      </p:sp>
      <p:sp>
        <p:nvSpPr>
          <p:cNvPr id="4" name="TextBox 3"/>
          <p:cNvSpPr txBox="1"/>
          <p:nvPr/>
        </p:nvSpPr>
        <p:spPr>
          <a:xfrm>
            <a:off x="1558603" y="1754358"/>
            <a:ext cx="7632050" cy="1785104"/>
          </a:xfrm>
          <a:prstGeom prst="rect">
            <a:avLst/>
          </a:prstGeom>
          <a:noFill/>
        </p:spPr>
        <p:txBody>
          <a:bodyPr wrap="square" rtlCol="0">
            <a:spAutoFit/>
          </a:bodyPr>
          <a:lstStyle/>
          <a:p>
            <a:r>
              <a:rPr lang="en-US" sz="2200" dirty="0"/>
              <a:t>True or False: My actions everyday DO NOT have an impact on the health </a:t>
            </a:r>
            <a:r>
              <a:rPr lang="en-US" sz="2200" dirty="0" smtClean="0"/>
              <a:t>of </a:t>
            </a:r>
            <a:r>
              <a:rPr lang="en-US" sz="2200" dirty="0"/>
              <a:t>Long Island Sound.</a:t>
            </a:r>
          </a:p>
          <a:p>
            <a:endParaRPr lang="en-US" sz="2200" dirty="0" smtClean="0"/>
          </a:p>
          <a:p>
            <a:pPr marL="457200" indent="-457200">
              <a:buFont typeface="+mj-lt"/>
              <a:buAutoNum type="alphaUcPeriod"/>
            </a:pPr>
            <a:r>
              <a:rPr lang="en-US" sz="2200" dirty="0" smtClean="0"/>
              <a:t>True</a:t>
            </a:r>
            <a:endParaRPr lang="en-US" sz="2200" dirty="0"/>
          </a:p>
          <a:p>
            <a:pPr marL="457200" indent="-457200">
              <a:buFont typeface="+mj-lt"/>
              <a:buAutoNum type="alphaUcPeriod"/>
            </a:pPr>
            <a:r>
              <a:rPr lang="en-US" sz="2200" dirty="0"/>
              <a:t>False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242483" y="6638064"/>
            <a:ext cx="6400913" cy="1065702"/>
            <a:chOff x="121055" y="6712710"/>
            <a:chExt cx="6400913" cy="1065702"/>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5" name="Rectangle 14"/>
          <p:cNvSpPr/>
          <p:nvPr/>
        </p:nvSpPr>
        <p:spPr>
          <a:xfrm>
            <a:off x="5890535" y="6011616"/>
            <a:ext cx="3877408" cy="1477328"/>
          </a:xfrm>
          <a:prstGeom prst="rect">
            <a:avLst/>
          </a:prstGeom>
        </p:spPr>
        <p:txBody>
          <a:bodyPr wrap="square">
            <a:spAutoFit/>
          </a:bodyPr>
          <a:lstStyle/>
          <a:p>
            <a:pPr algn="ctr"/>
            <a:r>
              <a:rPr lang="en-US" dirty="0" smtClean="0"/>
              <a:t>Take the quiz online:</a:t>
            </a:r>
          </a:p>
          <a:p>
            <a:pPr algn="ctr"/>
            <a:r>
              <a:rPr lang="en-US" dirty="0">
                <a:hlinkClick r:id="rId7"/>
              </a:rPr>
              <a:t>https://</a:t>
            </a:r>
            <a:r>
              <a:rPr lang="en-US" dirty="0" smtClean="0">
                <a:hlinkClick r:id="rId7"/>
              </a:rPr>
              <a:t>forms.gle/69p9yVfTAEorHqyt8</a:t>
            </a:r>
            <a:endParaRPr lang="en-US" dirty="0" smtClean="0"/>
          </a:p>
          <a:p>
            <a:pPr algn="ctr"/>
            <a:endParaRPr lang="en-US" dirty="0"/>
          </a:p>
          <a:p>
            <a:pPr algn="ctr"/>
            <a:endParaRPr lang="en-US" dirty="0" smtClean="0"/>
          </a:p>
          <a:p>
            <a:endParaRPr lang="en-US" dirty="0"/>
          </a:p>
        </p:txBody>
      </p:sp>
    </p:spTree>
    <p:extLst>
      <p:ext uri="{BB962C8B-B14F-4D97-AF65-F5344CB8AC3E}">
        <p14:creationId xmlns:p14="http://schemas.microsoft.com/office/powerpoint/2010/main" val="42204675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38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0025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5255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227" y="0"/>
            <a:ext cx="6005945" cy="7772400"/>
          </a:xfrm>
          <a:prstGeom prst="rect">
            <a:avLst/>
          </a:prstGeom>
        </p:spPr>
      </p:pic>
    </p:spTree>
    <p:extLst>
      <p:ext uri="{BB962C8B-B14F-4D97-AF65-F5344CB8AC3E}">
        <p14:creationId xmlns:p14="http://schemas.microsoft.com/office/powerpoint/2010/main" val="1144251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Learn More - </a:t>
            </a:r>
            <a:r>
              <a:rPr lang="en-US" sz="3600" b="1" dirty="0"/>
              <a:t>Remediation </a:t>
            </a:r>
            <a:r>
              <a:rPr lang="en-US" dirty="0"/>
              <a:t/>
            </a:r>
            <a:br>
              <a:rPr lang="en-US" dirty="0"/>
            </a:br>
            <a:endParaRPr lang="en-US" dirty="0"/>
          </a:p>
        </p:txBody>
      </p:sp>
      <p:sp>
        <p:nvSpPr>
          <p:cNvPr id="4" name="TextBox 3"/>
          <p:cNvSpPr txBox="1"/>
          <p:nvPr/>
        </p:nvSpPr>
        <p:spPr>
          <a:xfrm>
            <a:off x="597159" y="1199830"/>
            <a:ext cx="8621486" cy="5693866"/>
          </a:xfrm>
          <a:prstGeom prst="rect">
            <a:avLst/>
          </a:prstGeom>
          <a:noFill/>
        </p:spPr>
        <p:txBody>
          <a:bodyPr wrap="square" rtlCol="0">
            <a:spAutoFit/>
          </a:bodyPr>
          <a:lstStyle/>
          <a:p>
            <a:r>
              <a:rPr lang="en-US" sz="2000" dirty="0"/>
              <a:t>Not sure how your town recycles? Check out this link to find out</a:t>
            </a:r>
            <a:r>
              <a:rPr lang="en-US" sz="2000" dirty="0" smtClean="0"/>
              <a:t>! </a:t>
            </a:r>
            <a:r>
              <a:rPr lang="en-US" sz="2000" dirty="0" smtClean="0">
                <a:hlinkClick r:id="rId2"/>
              </a:rPr>
              <a:t>https</a:t>
            </a:r>
            <a:r>
              <a:rPr lang="en-US" sz="2000" dirty="0">
                <a:hlinkClick r:id="rId2"/>
              </a:rPr>
              <a:t>://berecycled.org</a:t>
            </a:r>
            <a:r>
              <a:rPr lang="en-US" sz="2000" dirty="0" smtClean="0">
                <a:hlinkClick r:id="rId2"/>
              </a:rPr>
              <a:t>/</a:t>
            </a:r>
            <a:endParaRPr lang="en-US" sz="2000" dirty="0" smtClean="0"/>
          </a:p>
          <a:p>
            <a:endParaRPr lang="en-US" sz="2000" dirty="0"/>
          </a:p>
          <a:p>
            <a:r>
              <a:rPr lang="en-US" sz="2000" dirty="0"/>
              <a:t>Want to learn more about recycling, composting and the trash skimmer</a:t>
            </a:r>
            <a:r>
              <a:rPr lang="en-US" sz="2000" dirty="0" smtClean="0"/>
              <a:t>?</a:t>
            </a:r>
          </a:p>
          <a:p>
            <a:r>
              <a:rPr lang="en-US" sz="2000" dirty="0" smtClean="0"/>
              <a:t> </a:t>
            </a:r>
          </a:p>
          <a:p>
            <a:r>
              <a:rPr lang="en-US" sz="2000" dirty="0"/>
              <a:t>Making a Homemade Composter! | Full-Time Kid | PBS Parents</a:t>
            </a:r>
            <a:endParaRPr lang="en-US" sz="2000" dirty="0"/>
          </a:p>
          <a:p>
            <a:r>
              <a:rPr lang="en-US" sz="2000" dirty="0">
                <a:hlinkClick r:id="rId3"/>
              </a:rPr>
              <a:t>https://</a:t>
            </a:r>
            <a:r>
              <a:rPr lang="en-US" sz="2000" dirty="0" smtClean="0">
                <a:hlinkClick r:id="rId3"/>
              </a:rPr>
              <a:t>youtu.be/kA3q07paNbE</a:t>
            </a:r>
            <a:endParaRPr lang="en-US" sz="2000" dirty="0" smtClean="0"/>
          </a:p>
          <a:p>
            <a:endParaRPr lang="en-US" sz="2000" dirty="0" smtClean="0"/>
          </a:p>
          <a:p>
            <a:r>
              <a:rPr lang="en-US" sz="2000" dirty="0"/>
              <a:t>Learn How to Compost For Beginners | Georgia-Pacific</a:t>
            </a:r>
            <a:endParaRPr lang="en-US" sz="2000" dirty="0"/>
          </a:p>
          <a:p>
            <a:r>
              <a:rPr lang="en-US" sz="2000" dirty="0">
                <a:hlinkClick r:id="rId4"/>
              </a:rPr>
              <a:t>https://youtu.be/-</a:t>
            </a:r>
            <a:r>
              <a:rPr lang="en-US" sz="2000" dirty="0" smtClean="0">
                <a:hlinkClick r:id="rId4"/>
              </a:rPr>
              <a:t>1lPTfdb8bI</a:t>
            </a:r>
            <a:endParaRPr lang="en-US" sz="2000" dirty="0" smtClean="0"/>
          </a:p>
          <a:p>
            <a:endParaRPr lang="en-US" sz="2000" dirty="0" smtClean="0"/>
          </a:p>
          <a:p>
            <a:r>
              <a:rPr lang="en-US" sz="2000" dirty="0" smtClean="0"/>
              <a:t>How </a:t>
            </a:r>
            <a:r>
              <a:rPr lang="en-US" sz="2000" dirty="0"/>
              <a:t>it Works: Single Stream Recycling</a:t>
            </a:r>
          </a:p>
          <a:p>
            <a:r>
              <a:rPr lang="en-US" sz="2000" dirty="0">
                <a:hlinkClick r:id="rId5"/>
              </a:rPr>
              <a:t>https://</a:t>
            </a:r>
            <a:r>
              <a:rPr lang="en-US" sz="2000" dirty="0" smtClean="0">
                <a:hlinkClick r:id="rId5"/>
              </a:rPr>
              <a:t>youtu.be/hdGjiKJsgRk</a:t>
            </a:r>
            <a:endParaRPr lang="en-US" sz="2000" dirty="0" smtClean="0"/>
          </a:p>
          <a:p>
            <a:endParaRPr lang="en-US" sz="2000" dirty="0" smtClean="0"/>
          </a:p>
          <a:p>
            <a:r>
              <a:rPr lang="en-US" sz="2000" dirty="0" smtClean="0"/>
              <a:t>What is the trash skimmer?</a:t>
            </a:r>
          </a:p>
          <a:p>
            <a:r>
              <a:rPr lang="en-US" sz="2000" dirty="0">
                <a:hlinkClick r:id="rId6"/>
              </a:rPr>
              <a:t>https://soundwaters.org/trash-skimmer</a:t>
            </a:r>
            <a:r>
              <a:rPr lang="en-US" sz="2000" dirty="0" smtClean="0">
                <a:hlinkClick r:id="rId6"/>
              </a:rPr>
              <a:t>/</a:t>
            </a:r>
            <a:endParaRPr lang="en-US" sz="2000" dirty="0" smtClean="0"/>
          </a:p>
          <a:p>
            <a:endParaRPr lang="en-US" sz="2200" dirty="0" smtClean="0"/>
          </a:p>
          <a:p>
            <a:endParaRPr lang="en-US" sz="2200" dirty="0"/>
          </a:p>
        </p:txBody>
      </p:sp>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3396" y="6934946"/>
            <a:ext cx="3124547" cy="666068"/>
          </a:xfrm>
          <a:prstGeom prst="rect">
            <a:avLst/>
          </a:prstGeom>
        </p:spPr>
      </p:pic>
      <p:grpSp>
        <p:nvGrpSpPr>
          <p:cNvPr id="10" name="Group 9"/>
          <p:cNvGrpSpPr/>
          <p:nvPr/>
        </p:nvGrpSpPr>
        <p:grpSpPr>
          <a:xfrm>
            <a:off x="121055" y="6712710"/>
            <a:ext cx="6400913" cy="1065702"/>
            <a:chOff x="121055" y="6712710"/>
            <a:chExt cx="6400913" cy="1065702"/>
          </a:xfrm>
        </p:grpSpPr>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3" name="Picture 1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4" name="Picture 1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Tree>
    <p:extLst>
      <p:ext uri="{BB962C8B-B14F-4D97-AF65-F5344CB8AC3E}">
        <p14:creationId xmlns:p14="http://schemas.microsoft.com/office/powerpoint/2010/main" val="4121803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Earth Systems Quiz</a:t>
            </a:r>
            <a:r>
              <a:rPr lang="en-US" dirty="0"/>
              <a:t/>
            </a:r>
            <a:br>
              <a:rPr lang="en-US" dirty="0"/>
            </a:br>
            <a:endParaRPr lang="en-US" dirty="0"/>
          </a:p>
        </p:txBody>
      </p:sp>
      <p:sp>
        <p:nvSpPr>
          <p:cNvPr id="4" name="TextBox 3"/>
          <p:cNvSpPr txBox="1"/>
          <p:nvPr/>
        </p:nvSpPr>
        <p:spPr>
          <a:xfrm>
            <a:off x="1061171" y="1968825"/>
            <a:ext cx="8612155" cy="2123658"/>
          </a:xfrm>
          <a:prstGeom prst="rect">
            <a:avLst/>
          </a:prstGeom>
          <a:noFill/>
        </p:spPr>
        <p:txBody>
          <a:bodyPr wrap="square" rtlCol="0">
            <a:spAutoFit/>
          </a:bodyPr>
          <a:lstStyle/>
          <a:p>
            <a:r>
              <a:rPr lang="en-US" sz="2200" dirty="0"/>
              <a:t>How many earth systems are there</a:t>
            </a:r>
            <a:r>
              <a:rPr lang="en-US" sz="2200" dirty="0" smtClean="0"/>
              <a:t>?</a:t>
            </a:r>
          </a:p>
          <a:p>
            <a:endParaRPr lang="en-US" sz="2200" dirty="0"/>
          </a:p>
          <a:p>
            <a:pPr marL="342900" indent="-342900">
              <a:buFont typeface="+mj-lt"/>
              <a:buAutoNum type="alphaUcPeriod"/>
            </a:pPr>
            <a:r>
              <a:rPr lang="en-US" sz="2200" dirty="0" smtClean="0"/>
              <a:t>1</a:t>
            </a:r>
            <a:endParaRPr lang="en-US" sz="2200" dirty="0"/>
          </a:p>
          <a:p>
            <a:pPr marL="342900" indent="-342900">
              <a:buFont typeface="+mj-lt"/>
              <a:buAutoNum type="alphaUcPeriod"/>
            </a:pPr>
            <a:r>
              <a:rPr lang="en-US" sz="2200" dirty="0"/>
              <a:t>2</a:t>
            </a:r>
          </a:p>
          <a:p>
            <a:pPr marL="342900" indent="-342900">
              <a:buFont typeface="+mj-lt"/>
              <a:buAutoNum type="alphaUcPeriod"/>
            </a:pPr>
            <a:r>
              <a:rPr lang="en-US" sz="2200" dirty="0"/>
              <a:t>3</a:t>
            </a:r>
          </a:p>
          <a:p>
            <a:pPr marL="342900" indent="-342900">
              <a:buFont typeface="+mj-lt"/>
              <a:buAutoNum type="alphaUcPeriod"/>
            </a:pPr>
            <a:r>
              <a:rPr lang="en-US" sz="2200" dirty="0"/>
              <a:t>4</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74025" y="6972268"/>
            <a:ext cx="3124547" cy="666068"/>
          </a:xfrm>
          <a:prstGeom prst="rect">
            <a:avLst/>
          </a:prstGeom>
        </p:spPr>
      </p:pic>
      <p:grpSp>
        <p:nvGrpSpPr>
          <p:cNvPr id="8" name="Group 7"/>
          <p:cNvGrpSpPr/>
          <p:nvPr/>
        </p:nvGrpSpPr>
        <p:grpSpPr>
          <a:xfrm>
            <a:off x="121055" y="6712710"/>
            <a:ext cx="6400913" cy="1065702"/>
            <a:chOff x="121055" y="6712710"/>
            <a:chExt cx="6400913" cy="1065702"/>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3" name="Rectangle 12"/>
          <p:cNvSpPr/>
          <p:nvPr/>
        </p:nvSpPr>
        <p:spPr>
          <a:xfrm>
            <a:off x="5772869" y="5789380"/>
            <a:ext cx="4024274" cy="1200329"/>
          </a:xfrm>
          <a:prstGeom prst="rect">
            <a:avLst/>
          </a:prstGeom>
        </p:spPr>
        <p:txBody>
          <a:bodyPr wrap="square">
            <a:spAutoFit/>
          </a:bodyPr>
          <a:lstStyle/>
          <a:p>
            <a:pPr algn="ctr"/>
            <a:r>
              <a:rPr lang="en-US" dirty="0" smtClean="0"/>
              <a:t>Take the quiz </a:t>
            </a:r>
            <a:r>
              <a:rPr lang="en-US" dirty="0"/>
              <a:t>online</a:t>
            </a:r>
            <a:r>
              <a:rPr lang="en-US" dirty="0" smtClean="0"/>
              <a:t>:</a:t>
            </a:r>
          </a:p>
          <a:p>
            <a:pPr algn="ctr"/>
            <a:r>
              <a:rPr lang="en-US" dirty="0" smtClean="0">
                <a:hlinkClick r:id="rId7"/>
              </a:rPr>
              <a:t>https</a:t>
            </a:r>
            <a:r>
              <a:rPr lang="en-US" dirty="0">
                <a:hlinkClick r:id="rId7"/>
              </a:rPr>
              <a:t>://</a:t>
            </a:r>
            <a:r>
              <a:rPr lang="en-US" dirty="0" smtClean="0">
                <a:hlinkClick r:id="rId7"/>
              </a:rPr>
              <a:t>forms.gle/7fPF4ZdYkqT3QJGD8</a:t>
            </a:r>
            <a:endParaRPr lang="en-US" dirty="0" smtClean="0"/>
          </a:p>
          <a:p>
            <a:pPr algn="ctr"/>
            <a:endParaRPr lang="en-US" dirty="0" smtClean="0"/>
          </a:p>
          <a:p>
            <a:endParaRPr lang="en-US" dirty="0"/>
          </a:p>
        </p:txBody>
      </p:sp>
    </p:spTree>
    <p:extLst>
      <p:ext uri="{BB962C8B-B14F-4D97-AF65-F5344CB8AC3E}">
        <p14:creationId xmlns:p14="http://schemas.microsoft.com/office/powerpoint/2010/main" val="1800662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Earth Systems Quiz</a:t>
            </a:r>
            <a:r>
              <a:rPr lang="en-US" dirty="0"/>
              <a:t/>
            </a:r>
            <a:br>
              <a:rPr lang="en-US" dirty="0"/>
            </a:br>
            <a:endParaRPr lang="en-US" dirty="0"/>
          </a:p>
        </p:txBody>
      </p:sp>
      <p:sp>
        <p:nvSpPr>
          <p:cNvPr id="4" name="TextBox 3"/>
          <p:cNvSpPr txBox="1"/>
          <p:nvPr/>
        </p:nvSpPr>
        <p:spPr>
          <a:xfrm>
            <a:off x="1061171" y="1968825"/>
            <a:ext cx="8612155" cy="1446550"/>
          </a:xfrm>
          <a:prstGeom prst="rect">
            <a:avLst/>
          </a:prstGeom>
          <a:noFill/>
        </p:spPr>
        <p:txBody>
          <a:bodyPr wrap="square" rtlCol="0">
            <a:spAutoFit/>
          </a:bodyPr>
          <a:lstStyle/>
          <a:p>
            <a:r>
              <a:rPr lang="en-US" sz="2200" dirty="0"/>
              <a:t>True or False: The earth systems do not have an </a:t>
            </a:r>
            <a:r>
              <a:rPr lang="en-US" sz="2200" dirty="0" smtClean="0"/>
              <a:t>effect </a:t>
            </a:r>
            <a:r>
              <a:rPr lang="en-US" sz="2200" dirty="0"/>
              <a:t>on each other.</a:t>
            </a:r>
          </a:p>
          <a:p>
            <a:endParaRPr lang="en-US" sz="2200" dirty="0" smtClean="0"/>
          </a:p>
          <a:p>
            <a:pPr marL="457200" indent="-457200">
              <a:buFont typeface="+mj-lt"/>
              <a:buAutoNum type="alphaUcPeriod"/>
            </a:pPr>
            <a:r>
              <a:rPr lang="en-US" sz="2200" dirty="0" smtClean="0"/>
              <a:t>True</a:t>
            </a:r>
            <a:endParaRPr lang="en-US" sz="2200" dirty="0"/>
          </a:p>
          <a:p>
            <a:pPr marL="457200" indent="-457200">
              <a:buFont typeface="+mj-lt"/>
              <a:buAutoNum type="alphaUcPeriod"/>
            </a:pPr>
            <a:r>
              <a:rPr lang="en-US" sz="2200" dirty="0"/>
              <a:t>False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74025" y="6972268"/>
            <a:ext cx="3124547" cy="666068"/>
          </a:xfrm>
          <a:prstGeom prst="rect">
            <a:avLst/>
          </a:prstGeom>
        </p:spPr>
      </p:pic>
      <p:grpSp>
        <p:nvGrpSpPr>
          <p:cNvPr id="8" name="Group 7"/>
          <p:cNvGrpSpPr/>
          <p:nvPr/>
        </p:nvGrpSpPr>
        <p:grpSpPr>
          <a:xfrm>
            <a:off x="121055" y="6712710"/>
            <a:ext cx="6400913" cy="1065702"/>
            <a:chOff x="121055" y="6712710"/>
            <a:chExt cx="6400913" cy="1065702"/>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3" name="Rectangle 12"/>
          <p:cNvSpPr/>
          <p:nvPr/>
        </p:nvSpPr>
        <p:spPr>
          <a:xfrm>
            <a:off x="5772869" y="5789380"/>
            <a:ext cx="4024274" cy="1200329"/>
          </a:xfrm>
          <a:prstGeom prst="rect">
            <a:avLst/>
          </a:prstGeom>
        </p:spPr>
        <p:txBody>
          <a:bodyPr wrap="square">
            <a:spAutoFit/>
          </a:bodyPr>
          <a:lstStyle/>
          <a:p>
            <a:pPr algn="ctr"/>
            <a:r>
              <a:rPr lang="en-US" dirty="0" smtClean="0"/>
              <a:t>Take the quiz </a:t>
            </a:r>
            <a:r>
              <a:rPr lang="en-US" dirty="0"/>
              <a:t>online</a:t>
            </a:r>
            <a:r>
              <a:rPr lang="en-US" dirty="0" smtClean="0"/>
              <a:t>:</a:t>
            </a:r>
          </a:p>
          <a:p>
            <a:pPr algn="ctr"/>
            <a:r>
              <a:rPr lang="en-US" dirty="0" smtClean="0">
                <a:hlinkClick r:id="rId7"/>
              </a:rPr>
              <a:t>https</a:t>
            </a:r>
            <a:r>
              <a:rPr lang="en-US" dirty="0">
                <a:hlinkClick r:id="rId7"/>
              </a:rPr>
              <a:t>://</a:t>
            </a:r>
            <a:r>
              <a:rPr lang="en-US" dirty="0" smtClean="0">
                <a:hlinkClick r:id="rId7"/>
              </a:rPr>
              <a:t>forms.gle/7fPF4ZdYkqT3QJGD8</a:t>
            </a:r>
            <a:endParaRPr lang="en-US" dirty="0" smtClean="0"/>
          </a:p>
          <a:p>
            <a:pPr algn="ctr"/>
            <a:endParaRPr lang="en-US" dirty="0" smtClean="0"/>
          </a:p>
          <a:p>
            <a:endParaRPr lang="en-US" dirty="0"/>
          </a:p>
        </p:txBody>
      </p:sp>
    </p:spTree>
    <p:extLst>
      <p:ext uri="{BB962C8B-B14F-4D97-AF65-F5344CB8AC3E}">
        <p14:creationId xmlns:p14="http://schemas.microsoft.com/office/powerpoint/2010/main" val="4125757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7" y="0"/>
            <a:ext cx="8675370" cy="1502305"/>
          </a:xfrm>
        </p:spPr>
        <p:txBody>
          <a:bodyPr>
            <a:normAutofit fontScale="90000"/>
          </a:bodyPr>
          <a:lstStyle/>
          <a:p>
            <a:r>
              <a:rPr lang="en-US" sz="4000" dirty="0"/>
              <a:t> </a:t>
            </a:r>
            <a:br>
              <a:rPr lang="en-US" sz="4000" dirty="0"/>
            </a:br>
            <a:r>
              <a:rPr lang="en-US" sz="3600" b="1" dirty="0" smtClean="0"/>
              <a:t>Test Your Knowledge - Earth Systems Quiz</a:t>
            </a:r>
            <a:r>
              <a:rPr lang="en-US" dirty="0"/>
              <a:t/>
            </a:r>
            <a:br>
              <a:rPr lang="en-US" dirty="0"/>
            </a:br>
            <a:endParaRPr lang="en-US" dirty="0"/>
          </a:p>
        </p:txBody>
      </p:sp>
      <p:sp>
        <p:nvSpPr>
          <p:cNvPr id="4" name="TextBox 3"/>
          <p:cNvSpPr txBox="1"/>
          <p:nvPr/>
        </p:nvSpPr>
        <p:spPr>
          <a:xfrm>
            <a:off x="1061172" y="1968825"/>
            <a:ext cx="7914877" cy="2462213"/>
          </a:xfrm>
          <a:prstGeom prst="rect">
            <a:avLst/>
          </a:prstGeom>
          <a:noFill/>
        </p:spPr>
        <p:txBody>
          <a:bodyPr wrap="square" rtlCol="0">
            <a:spAutoFit/>
          </a:bodyPr>
          <a:lstStyle/>
          <a:p>
            <a:r>
              <a:rPr lang="en-US" sz="2200" dirty="0"/>
              <a:t>The ______________ earth system is made up of all the bodies of water on </a:t>
            </a:r>
            <a:r>
              <a:rPr lang="en-US" sz="2200" dirty="0" smtClean="0"/>
              <a:t>earth.</a:t>
            </a:r>
          </a:p>
          <a:p>
            <a:endParaRPr lang="en-US" sz="2200" dirty="0"/>
          </a:p>
          <a:p>
            <a:pPr marL="457200" indent="-457200">
              <a:buFont typeface="+mj-lt"/>
              <a:buAutoNum type="alphaUcPeriod"/>
            </a:pPr>
            <a:r>
              <a:rPr lang="en-US" sz="2200" dirty="0" smtClean="0"/>
              <a:t>Geosphere</a:t>
            </a:r>
            <a:endParaRPr lang="en-US" sz="2200" dirty="0"/>
          </a:p>
          <a:p>
            <a:pPr marL="457200" indent="-457200">
              <a:buFont typeface="+mj-lt"/>
              <a:buAutoNum type="alphaUcPeriod"/>
            </a:pPr>
            <a:r>
              <a:rPr lang="en-US" sz="2200" dirty="0"/>
              <a:t>Atmosphere</a:t>
            </a:r>
          </a:p>
          <a:p>
            <a:pPr marL="457200" indent="-457200">
              <a:buFont typeface="+mj-lt"/>
              <a:buAutoNum type="alphaUcPeriod"/>
            </a:pPr>
            <a:r>
              <a:rPr lang="en-US" sz="2200" dirty="0"/>
              <a:t>Hydrosphere</a:t>
            </a:r>
          </a:p>
          <a:p>
            <a:pPr marL="457200" indent="-457200">
              <a:buFont typeface="+mj-lt"/>
              <a:buAutoNum type="alphaUcPeriod"/>
            </a:pPr>
            <a:r>
              <a:rPr lang="en-US" sz="2200" dirty="0"/>
              <a:t>Biosphere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74025" y="6972268"/>
            <a:ext cx="3124547" cy="666068"/>
          </a:xfrm>
          <a:prstGeom prst="rect">
            <a:avLst/>
          </a:prstGeom>
        </p:spPr>
      </p:pic>
      <p:grpSp>
        <p:nvGrpSpPr>
          <p:cNvPr id="8" name="Group 7"/>
          <p:cNvGrpSpPr/>
          <p:nvPr/>
        </p:nvGrpSpPr>
        <p:grpSpPr>
          <a:xfrm>
            <a:off x="121055" y="6712710"/>
            <a:ext cx="6400913" cy="1065702"/>
            <a:chOff x="121055" y="6712710"/>
            <a:chExt cx="6400913" cy="1065702"/>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6621" y="6712710"/>
              <a:ext cx="1285347" cy="104533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55" y="6712710"/>
              <a:ext cx="1248533" cy="961172"/>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1524" y="6838904"/>
              <a:ext cx="2027077" cy="893288"/>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8603" y="6792685"/>
              <a:ext cx="1428209" cy="985727"/>
            </a:xfrm>
            <a:prstGeom prst="rect">
              <a:avLst/>
            </a:prstGeom>
          </p:spPr>
        </p:pic>
      </p:grpSp>
      <p:sp>
        <p:nvSpPr>
          <p:cNvPr id="13" name="Rectangle 12"/>
          <p:cNvSpPr/>
          <p:nvPr/>
        </p:nvSpPr>
        <p:spPr>
          <a:xfrm>
            <a:off x="5772869" y="5789380"/>
            <a:ext cx="4024274" cy="1200329"/>
          </a:xfrm>
          <a:prstGeom prst="rect">
            <a:avLst/>
          </a:prstGeom>
        </p:spPr>
        <p:txBody>
          <a:bodyPr wrap="square">
            <a:spAutoFit/>
          </a:bodyPr>
          <a:lstStyle/>
          <a:p>
            <a:pPr algn="ctr"/>
            <a:r>
              <a:rPr lang="en-US" dirty="0" smtClean="0"/>
              <a:t>Take the quiz </a:t>
            </a:r>
            <a:r>
              <a:rPr lang="en-US" dirty="0"/>
              <a:t>online</a:t>
            </a:r>
            <a:r>
              <a:rPr lang="en-US" dirty="0" smtClean="0"/>
              <a:t>:</a:t>
            </a:r>
          </a:p>
          <a:p>
            <a:pPr algn="ctr"/>
            <a:r>
              <a:rPr lang="en-US" dirty="0" smtClean="0">
                <a:hlinkClick r:id="rId7"/>
              </a:rPr>
              <a:t>https</a:t>
            </a:r>
            <a:r>
              <a:rPr lang="en-US" dirty="0">
                <a:hlinkClick r:id="rId7"/>
              </a:rPr>
              <a:t>://</a:t>
            </a:r>
            <a:r>
              <a:rPr lang="en-US" dirty="0" smtClean="0">
                <a:hlinkClick r:id="rId7"/>
              </a:rPr>
              <a:t>forms.gle/7fPF4ZdYkqT3QJGD8</a:t>
            </a:r>
            <a:endParaRPr lang="en-US" dirty="0" smtClean="0"/>
          </a:p>
          <a:p>
            <a:pPr algn="ctr"/>
            <a:endParaRPr lang="en-US" dirty="0" smtClean="0"/>
          </a:p>
          <a:p>
            <a:endParaRPr lang="en-US" dirty="0"/>
          </a:p>
        </p:txBody>
      </p:sp>
    </p:spTree>
    <p:extLst>
      <p:ext uri="{BB962C8B-B14F-4D97-AF65-F5344CB8AC3E}">
        <p14:creationId xmlns:p14="http://schemas.microsoft.com/office/powerpoint/2010/main" val="2951370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2665</TotalTime>
  <Words>2416</Words>
  <Application>Microsoft Office PowerPoint</Application>
  <PresentationFormat>Custom</PresentationFormat>
  <Paragraphs>483</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Calibri Light</vt:lpstr>
      <vt:lpstr>Times New Roman</vt:lpstr>
      <vt:lpstr>Office Theme</vt:lpstr>
      <vt:lpstr>SoundWaters Distance Learning Human Impacts </vt:lpstr>
      <vt:lpstr>  Lesson 1: Earth Systems Overview </vt:lpstr>
      <vt:lpstr>PowerPoint Presentation</vt:lpstr>
      <vt:lpstr>  Earth Systems - Vocabulary Words </vt:lpstr>
      <vt:lpstr>PowerPoint Presentation</vt:lpstr>
      <vt:lpstr>PowerPoint Presentation</vt:lpstr>
      <vt:lpstr>  Test Your Knowledge - Earth Systems Quiz </vt:lpstr>
      <vt:lpstr>  Test Your Knowledge - Earth Systems Quiz </vt:lpstr>
      <vt:lpstr>  Test Your Knowledge - Earth Systems Quiz </vt:lpstr>
      <vt:lpstr>  Test Your Knowledge - Earth Systems Quiz </vt:lpstr>
      <vt:lpstr>  Test Your Knowledge -Earth Systems Quiz </vt:lpstr>
      <vt:lpstr>  Test Your Knowledge - Earth Systems Quiz </vt:lpstr>
      <vt:lpstr>  Test Your Knowledge - Earth Systems Quiz </vt:lpstr>
      <vt:lpstr>  Learn More - Earth Systems  </vt:lpstr>
      <vt:lpstr>  Lesson 2: Marine Debris </vt:lpstr>
      <vt:lpstr>PowerPoint Presentation</vt:lpstr>
      <vt:lpstr>  Marine Debris - Vocabulary Words </vt:lpstr>
      <vt:lpstr>PowerPoint Presentation</vt:lpstr>
      <vt:lpstr>  Test Your Knowledge - Marine Debris Quiz </vt:lpstr>
      <vt:lpstr>  Test Your Knowledge - Marine Debris Quiz </vt:lpstr>
      <vt:lpstr>  Test Your Knowledge - Marine Debris Quiz </vt:lpstr>
      <vt:lpstr>  Test Your Knowledge - Marine Debris Quiz </vt:lpstr>
      <vt:lpstr>  Test Your Knowledge - Marine Debris Quiz </vt:lpstr>
      <vt:lpstr>  Test Your Knowledge - Marine Debris Quiz </vt:lpstr>
      <vt:lpstr>  Learn More - Marine Debris  </vt:lpstr>
      <vt:lpstr>  Lesson 3: Microplastics</vt:lpstr>
      <vt:lpstr>PowerPoint Presentation</vt:lpstr>
      <vt:lpstr>  Microplastics- Vocabulary Words </vt:lpstr>
      <vt:lpstr>PowerPoint Presentation</vt:lpstr>
      <vt:lpstr>  Test Your Knowledge - Microplastics Quiz </vt:lpstr>
      <vt:lpstr>  Test Your Knowledge - Microplastics Quiz </vt:lpstr>
      <vt:lpstr>  Test Your Knowledge - Microplastics Quiz </vt:lpstr>
      <vt:lpstr>  Test Your Knowledge - Microplastics Quiz </vt:lpstr>
      <vt:lpstr>  Test Your Knowledge - Microplastics Quiz </vt:lpstr>
      <vt:lpstr>  Test Your Knowledge - Microplastics Quiz </vt:lpstr>
      <vt:lpstr> Make a Public Service Announcement </vt:lpstr>
      <vt:lpstr>PowerPoint Presentation</vt:lpstr>
      <vt:lpstr> Learn More - Microplastics </vt:lpstr>
      <vt:lpstr>  Lesson 4: Runoff</vt:lpstr>
      <vt:lpstr>PowerPoint Presentation</vt:lpstr>
      <vt:lpstr>  Runoff- Vocabulary Words </vt:lpstr>
      <vt:lpstr>PowerPoint Presentation</vt:lpstr>
      <vt:lpstr>  Test Your Knowledge - Runoff Quiz </vt:lpstr>
      <vt:lpstr>  Test Your Knowledge - Runoff Quiz </vt:lpstr>
      <vt:lpstr>  Test Your Knowledge - Runoff Quiz </vt:lpstr>
      <vt:lpstr>  Test Your Knowledge - Runoff Quiz </vt:lpstr>
      <vt:lpstr>  Test Your Knowledge - Runoff Quiz </vt:lpstr>
      <vt:lpstr>  Test Your Knowledge - Runoff Quiz </vt:lpstr>
      <vt:lpstr>  Learn More - Runoff</vt:lpstr>
      <vt:lpstr>  Lesson 5: Remediation</vt:lpstr>
      <vt:lpstr>PowerPoint Presentation</vt:lpstr>
      <vt:lpstr>  Remediation - Vocabulary Words </vt:lpstr>
      <vt:lpstr>  Test Your Knowledge - Remediation Quiz </vt:lpstr>
      <vt:lpstr>  Test Your Knowledge - Remediation Quiz </vt:lpstr>
      <vt:lpstr>  Test Your Knowledge - Remediation Quiz </vt:lpstr>
      <vt:lpstr>  Test Your Knowledge - Remediation Quiz </vt:lpstr>
      <vt:lpstr>  Test Your Knowledge - Remediation Quiz </vt:lpstr>
      <vt:lpstr>  Test Your Knowledge - Remediation Quiz </vt:lpstr>
      <vt:lpstr>PowerPoint Presentation</vt:lpstr>
      <vt:lpstr>PowerPoint Presentation</vt:lpstr>
      <vt:lpstr>PowerPoint Presentation</vt:lpstr>
      <vt:lpstr>  Learn More - Remediation  </vt:lpstr>
    </vt:vector>
  </TitlesOfParts>
  <Company>Soundwaters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SoundWaters Distance Learning Animal Adaptions</dc:title>
  <dc:creator>Hilary Starks</dc:creator>
  <cp:lastModifiedBy>Hilary Starks</cp:lastModifiedBy>
  <cp:revision>55</cp:revision>
  <cp:lastPrinted>2020-05-05T19:24:15Z</cp:lastPrinted>
  <dcterms:created xsi:type="dcterms:W3CDTF">2020-05-05T17:45:47Z</dcterms:created>
  <dcterms:modified xsi:type="dcterms:W3CDTF">2020-05-18T19:59:20Z</dcterms:modified>
</cp:coreProperties>
</file>